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29"/>
  </p:notesMasterIdLst>
  <p:sldIdLst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15660-0D99-4723-98BB-42C324ED0C36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0DCE-247B-4F57-AC0E-3C76425C9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0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A738F-3C16-466E-BB2C-4E8B6B8EE84E}" type="slidenum">
              <a:rPr lang="et-EE" smtClean="0">
                <a:solidFill>
                  <a:prstClr val="black"/>
                </a:solidFill>
              </a:rPr>
              <a:pPr/>
              <a:t>14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91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759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19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618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72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49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103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155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04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362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334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406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63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03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987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79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276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124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932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3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082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18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547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39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92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682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8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19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634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788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999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652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00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925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959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5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185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86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46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29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8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41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42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59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701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104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532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95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2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15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95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03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01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209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67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250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6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9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4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14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0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57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58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8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7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06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09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69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56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79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10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3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4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6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92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8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11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52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57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39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3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5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9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55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3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1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88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28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07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0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56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1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9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7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4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3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87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0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06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965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1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61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5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5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97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75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4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33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0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32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99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54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51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5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4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1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9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75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90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7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362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11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93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46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69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16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46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88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21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22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56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799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24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8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9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0EF49-3A1B-479E-BE57-176E54088CF3}" type="datetimeFigureOut">
              <a:rPr lang="et-EE" smtClean="0">
                <a:solidFill>
                  <a:srgbClr val="073E87"/>
                </a:solidFill>
              </a:rPr>
              <a:pPr/>
              <a:t>8.11.2013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A8AC1-2546-4EA2-B408-7BA0088BCB4C}" type="slidenum">
              <a:rPr lang="et-EE" smtClean="0">
                <a:solidFill>
                  <a:srgbClr val="073E87"/>
                </a:solidFill>
              </a:rPr>
              <a:pPr/>
              <a:t>‹#›</a:t>
            </a:fld>
            <a:endParaRPr lang="et-EE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5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48" y="188640"/>
            <a:ext cx="82296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СИСТЕМА ПОДДЕРЖКИ УЧАЩИХСЯ В ТАММИКУСКОЙ </a:t>
            </a:r>
            <a:r>
              <a:rPr lang="ru-RU" dirty="0" smtClean="0"/>
              <a:t>ОСНОВНОЙ ШКОЛЕ</a:t>
            </a:r>
            <a:r>
              <a:rPr lang="et-EE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700" dirty="0" smtClean="0"/>
              <a:t>2011-2012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956962" cy="17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17232"/>
            <a:ext cx="3981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sz="2800" dirty="0"/>
              <a:t>Индивидуальные учебные программы </a:t>
            </a:r>
          </a:p>
          <a:p>
            <a:pPr marL="0" indent="0">
              <a:buNone/>
            </a:pPr>
            <a:r>
              <a:rPr lang="ru-RU" sz="2800" dirty="0"/>
              <a:t>-Индивидуальные консультации учителями-предметниками</a:t>
            </a:r>
          </a:p>
          <a:p>
            <a:pPr marL="0" indent="0">
              <a:buNone/>
            </a:pPr>
            <a:r>
              <a:rPr lang="ru-RU" sz="2800" dirty="0"/>
              <a:t>-Повышение мотивации и чувства успеха в изучении языка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u="sng" dirty="0"/>
              <a:t>Учащиеся, которые не изучали ранее  государственный язык (мигранты) </a:t>
            </a:r>
            <a:br>
              <a:rPr lang="ru-RU" sz="3200" u="sng" dirty="0"/>
            </a:br>
            <a:endParaRPr lang="et-EE" sz="3200" u="sng" dirty="0"/>
          </a:p>
        </p:txBody>
      </p:sp>
    </p:spTree>
    <p:extLst>
      <p:ext uri="{BB962C8B-B14F-4D97-AF65-F5344CB8AC3E}">
        <p14:creationId xmlns:p14="http://schemas.microsoft.com/office/powerpoint/2010/main" val="36212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4500" dirty="0"/>
              <a:t>Индивидуальная работа во внеурочное врем я (учителя-предметники)</a:t>
            </a:r>
          </a:p>
          <a:p>
            <a:pPr marL="0" indent="0">
              <a:buNone/>
            </a:pPr>
            <a:r>
              <a:rPr lang="ru-RU" sz="4500" dirty="0"/>
              <a:t>- Дифференцированный подход в работе с одаренными учащимися на уроке</a:t>
            </a:r>
          </a:p>
          <a:p>
            <a:pPr marL="0" indent="0">
              <a:buNone/>
            </a:pPr>
            <a:r>
              <a:rPr lang="ru-RU" sz="4500" dirty="0"/>
              <a:t>- Комплектование классов позднего погружения (6 классы) из детей, проявляющих интерес к обучению на эстонском языке</a:t>
            </a:r>
          </a:p>
          <a:p>
            <a:pPr marL="0" indent="0">
              <a:buNone/>
            </a:pPr>
            <a:r>
              <a:rPr lang="ru-RU" sz="4500" dirty="0"/>
              <a:t>- Оказание помощи ученикам в подготовке к конкурсам, олимпиадам, </a:t>
            </a:r>
            <a:r>
              <a:rPr lang="ru-RU" sz="4500" dirty="0" smtClean="0"/>
              <a:t>соревнованиям</a:t>
            </a:r>
            <a:endParaRPr lang="ru-RU" sz="4500" dirty="0"/>
          </a:p>
          <a:p>
            <a:pPr marL="0" indent="0">
              <a:buNone/>
            </a:pPr>
            <a:r>
              <a:rPr lang="ru-RU" sz="4500" dirty="0"/>
              <a:t>- Информирование учащихся гимназии о победителях конкурсов, олимпиад, соревнований</a:t>
            </a:r>
          </a:p>
          <a:p>
            <a:pPr marL="0" indent="0">
              <a:buNone/>
            </a:pPr>
            <a:r>
              <a:rPr lang="ru-RU" sz="4500" dirty="0"/>
              <a:t>- Материальное поощрение (исходя из возможностей гимназии)</a:t>
            </a:r>
          </a:p>
          <a:p>
            <a:pPr marL="0" indent="0">
              <a:buNone/>
            </a:pPr>
            <a:r>
              <a:rPr lang="ru-RU" sz="4500" dirty="0"/>
              <a:t>- Организация праздника для победителей олимпиад и их родителей (май)</a:t>
            </a:r>
          </a:p>
          <a:p>
            <a:pPr marL="0" indent="0">
              <a:buNone/>
            </a:pPr>
            <a:r>
              <a:rPr lang="ru-RU" sz="4500" dirty="0"/>
              <a:t>- Экскурсия для отличников и победителей олимпиад (сентябрь)</a:t>
            </a:r>
          </a:p>
          <a:p>
            <a:pPr marL="0" indent="0">
              <a:buNone/>
            </a:pPr>
            <a:r>
              <a:rPr lang="ru-RU" sz="4500" dirty="0"/>
              <a:t>- Комплектование групп бесклассного обучения </a:t>
            </a:r>
          </a:p>
          <a:p>
            <a:pPr marL="0" indent="0">
              <a:buNone/>
            </a:pPr>
            <a:r>
              <a:rPr lang="ru-RU" sz="4500" dirty="0"/>
              <a:t>- Кружки по интересам</a:t>
            </a:r>
          </a:p>
          <a:p>
            <a:pPr marL="0" indent="0">
              <a:buNone/>
            </a:pPr>
            <a:r>
              <a:rPr lang="ru-RU" sz="4500" dirty="0"/>
              <a:t>-  Индивидуальные учебные программы </a:t>
            </a:r>
          </a:p>
          <a:p>
            <a:pPr marL="0" indent="0">
              <a:buNone/>
            </a:pPr>
            <a:r>
              <a:rPr lang="ru-RU" sz="4500" dirty="0"/>
              <a:t>-  Повышение мотивации и поддержка учащихся, принимающих участие в городских и республиканских интеллектуальных играх и конкурсах </a:t>
            </a:r>
          </a:p>
          <a:p>
            <a:pPr marL="0" indent="0">
              <a:buNone/>
            </a:pPr>
            <a:r>
              <a:rPr lang="ru-RU" sz="4500" dirty="0"/>
              <a:t>-  Консультирование у психолога (развитие дивергентного и конвергентного мышления, осознание своих сильных сторон и возможностей, компенсация сторон требующих развития)</a:t>
            </a:r>
          </a:p>
          <a:p>
            <a:endParaRPr lang="ru-RU" sz="4500" dirty="0"/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Одаренные учащиеся</a:t>
            </a:r>
            <a:br>
              <a:rPr lang="ru-RU" u="sng" dirty="0"/>
            </a:br>
            <a:endParaRPr lang="et-EE" u="sng" dirty="0"/>
          </a:p>
        </p:txBody>
      </p:sp>
    </p:spTree>
    <p:extLst>
      <p:ext uri="{BB962C8B-B14F-4D97-AF65-F5344CB8AC3E}">
        <p14:creationId xmlns:p14="http://schemas.microsoft.com/office/powerpoint/2010/main" val="39299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1256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Ученики, которые имеют временные учебные трудности:</a:t>
            </a:r>
          </a:p>
          <a:p>
            <a:pPr lvl="1"/>
            <a:r>
              <a:rPr lang="ru-RU" sz="2400" dirty="0" smtClean="0"/>
              <a:t>Группы поддерживающего обучения по русскому языку для учеников 2-ых классов </a:t>
            </a:r>
          </a:p>
          <a:p>
            <a:pPr lvl="1"/>
            <a:r>
              <a:rPr lang="ru-RU" sz="2400" dirty="0" smtClean="0"/>
              <a:t>Группы дополнительной помощи по русскому языку и математике для учеников начальной школы</a:t>
            </a:r>
          </a:p>
          <a:p>
            <a:r>
              <a:rPr lang="ru-RU" dirty="0"/>
              <a:t>У</a:t>
            </a:r>
            <a:r>
              <a:rPr lang="ru-RU" dirty="0" smtClean="0"/>
              <a:t>ченики, которые имеют неудовлетворительные оценки за четверть</a:t>
            </a:r>
          </a:p>
          <a:p>
            <a:pPr lvl="1"/>
            <a:r>
              <a:rPr lang="ru-RU" dirty="0" smtClean="0"/>
              <a:t>Индивидуальные программы по предмету</a:t>
            </a:r>
          </a:p>
          <a:p>
            <a:r>
              <a:rPr lang="ru-RU" dirty="0" smtClean="0"/>
              <a:t>Ученики, которые имеют стойкие трудности в учебе, обусловленные особенностями состояния здоровья:</a:t>
            </a:r>
          </a:p>
          <a:p>
            <a:pPr lvl="1"/>
            <a:r>
              <a:rPr lang="ru-RU" dirty="0" smtClean="0"/>
              <a:t>Индивидуальные программы, учитывающие особенности ученика, его способность воспринимать информацию</a:t>
            </a:r>
          </a:p>
          <a:p>
            <a:r>
              <a:rPr lang="ru-RU" sz="2800" dirty="0" smtClean="0"/>
              <a:t>Консультации учителей-предметников</a:t>
            </a:r>
          </a:p>
          <a:p>
            <a:r>
              <a:rPr lang="ru-RU" sz="2800" dirty="0" smtClean="0"/>
              <a:t>Занятия у логопеда</a:t>
            </a:r>
          </a:p>
          <a:p>
            <a:r>
              <a:rPr lang="ru-RU" sz="2800" dirty="0" smtClean="0"/>
              <a:t>Консультации психолога</a:t>
            </a:r>
          </a:p>
          <a:p>
            <a:r>
              <a:rPr lang="ru-RU" sz="2800" dirty="0" smtClean="0"/>
              <a:t>Консультации социального педагога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4" y="274638"/>
            <a:ext cx="7712075" cy="994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Возможности получения учебной помощи в ТГ: </a:t>
            </a:r>
            <a:endParaRPr lang="et-E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81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7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Группы дополнительной помощи по математике и русскому языку для каждой параллели начальной школы</a:t>
            </a:r>
          </a:p>
          <a:p>
            <a:r>
              <a:rPr lang="ru-RU" dirty="0" smtClean="0"/>
              <a:t>Занятия в группах дополнительной помощи организовано в послеурочное время.</a:t>
            </a:r>
          </a:p>
          <a:p>
            <a:r>
              <a:rPr lang="ru-RU" dirty="0" smtClean="0"/>
              <a:t>В зависимости от степени учебных трудностей ученик посещает 1 или 2 группы 1 </a:t>
            </a:r>
            <a:r>
              <a:rPr lang="ru-RU" dirty="0"/>
              <a:t>-</a:t>
            </a:r>
            <a:r>
              <a:rPr lang="ru-RU" dirty="0" smtClean="0"/>
              <a:t> 2 раза в неделю</a:t>
            </a:r>
          </a:p>
          <a:p>
            <a:r>
              <a:rPr lang="ru-RU" dirty="0" smtClean="0"/>
              <a:t>Работа в группе направлена на устранение учебных трудностей по предметам, на проработку тем, которые вызывают у учеников трудности, на объяснение и усвоение материала по которому у ребенка получена неудовлетворительная оценка.</a:t>
            </a:r>
          </a:p>
          <a:p>
            <a:r>
              <a:rPr lang="ru-RU" dirty="0" smtClean="0"/>
              <a:t>Занятия в группе дополнительной помощи проводит педагог начальных классов, получивший переобучение по спецпедагогике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Группы дополнительной помощи</a:t>
            </a:r>
            <a:endParaRPr lang="et-EE" sz="2800" u="sng" dirty="0"/>
          </a:p>
        </p:txBody>
      </p:sp>
    </p:spTree>
    <p:extLst>
      <p:ext uri="{BB962C8B-B14F-4D97-AF65-F5344CB8AC3E}">
        <p14:creationId xmlns:p14="http://schemas.microsoft.com/office/powerpoint/2010/main" val="40297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77" y="1484784"/>
            <a:ext cx="8229600" cy="5112568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Работают 3 группы, в каждой группе по 6 учеников 2-ых классов</a:t>
            </a:r>
          </a:p>
          <a:p>
            <a:r>
              <a:rPr lang="ru-RU" sz="7400" dirty="0" smtClean="0"/>
              <a:t>В неделю 4 урока русского языка, которые проходят </a:t>
            </a:r>
            <a:r>
              <a:rPr lang="ru-RU" sz="7400" u="sng" dirty="0" smtClean="0"/>
              <a:t>в то же самое время,</a:t>
            </a:r>
            <a:r>
              <a:rPr lang="ru-RU" sz="7400" dirty="0" smtClean="0"/>
              <a:t> когда у всего класса </a:t>
            </a:r>
            <a:r>
              <a:rPr lang="et-EE" sz="7400" dirty="0" smtClean="0"/>
              <a:t> </a:t>
            </a:r>
            <a:r>
              <a:rPr lang="ru-RU" sz="7400" dirty="0" smtClean="0"/>
              <a:t>идут  уроки  русского языка, но в отдельном кабинете с отдельным учителем</a:t>
            </a:r>
          </a:p>
          <a:p>
            <a:r>
              <a:rPr lang="ru-RU" sz="7400" dirty="0" smtClean="0"/>
              <a:t>Учителя, которые проводят уроки в группе поддерживающего обучения прошли обучение по спецпедагогике и владеют  методикой преподавания.</a:t>
            </a:r>
          </a:p>
          <a:p>
            <a:r>
              <a:rPr lang="ru-RU" sz="7400" dirty="0" smtClean="0"/>
              <a:t>Обучение проходит по государственной программе, но адаптированной к индивидуальным особенностям учеников. На учеников составлены индивидуальные программы. </a:t>
            </a:r>
          </a:p>
          <a:p>
            <a:r>
              <a:rPr lang="ru-RU" sz="7400" dirty="0" smtClean="0"/>
              <a:t>Работа спецпедагогов в группах поддерживающего обучения направлена на :</a:t>
            </a:r>
          </a:p>
          <a:p>
            <a:pPr lvl="1"/>
            <a:r>
              <a:rPr lang="ru-RU" sz="7400" dirty="0"/>
              <a:t>у</a:t>
            </a:r>
            <a:r>
              <a:rPr lang="ru-RU" sz="7400" dirty="0" smtClean="0"/>
              <a:t>странение нарушений речи, развитие  устной  и письменной речи,</a:t>
            </a:r>
          </a:p>
          <a:p>
            <a:pPr lvl="1"/>
            <a:r>
              <a:rPr lang="ru-RU" sz="7400" dirty="0"/>
              <a:t>р</a:t>
            </a:r>
            <a:r>
              <a:rPr lang="ru-RU" sz="7400" dirty="0" smtClean="0"/>
              <a:t>азвивитие  когнитивных процессов (память, мышление, внимание, восприятие)</a:t>
            </a:r>
          </a:p>
          <a:p>
            <a:pPr lvl="1"/>
            <a:r>
              <a:rPr lang="ru-RU" sz="7400" dirty="0"/>
              <a:t>ф</a:t>
            </a:r>
            <a:r>
              <a:rPr lang="ru-RU" sz="7400" dirty="0" smtClean="0"/>
              <a:t>ормирование и развитие учебных навыков и умений, предусмотренных государственной программой</a:t>
            </a:r>
          </a:p>
          <a:p>
            <a:r>
              <a:rPr lang="ru-RU" sz="7400" dirty="0" smtClean="0"/>
              <a:t>Систематический анализ учебных трудностей и достижений ребенка, отражение  результатов в индивидуальных  картах развития .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u="sng" dirty="0" smtClean="0"/>
              <a:t>Группы поддерживающего обучения</a:t>
            </a:r>
            <a:br>
              <a:rPr lang="ru-RU" sz="2400" u="sng" dirty="0" smtClean="0"/>
            </a:br>
            <a:r>
              <a:rPr lang="ru-RU" sz="2400" u="sng" dirty="0" smtClean="0"/>
              <a:t>(</a:t>
            </a:r>
            <a:r>
              <a:rPr lang="et-EE" sz="2400" u="sng" dirty="0" smtClean="0"/>
              <a:t>Õpiabirühmad </a:t>
            </a:r>
            <a:r>
              <a:rPr lang="et-EE" sz="2000" b="1" dirty="0"/>
              <a:t>Määrus 76 § </a:t>
            </a:r>
            <a:r>
              <a:rPr lang="et-EE" sz="2000" b="1" dirty="0" smtClean="0"/>
              <a:t>18)</a:t>
            </a:r>
            <a:r>
              <a:rPr lang="ru-RU" sz="2400" u="sng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Русский язык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5511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615" y="2674938"/>
            <a:ext cx="404270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57200"/>
            <a:ext cx="7467600" cy="616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СТРУКТУРЫ ПОДДЕРЖКИ В ТАММИКУСКОЙ ОСНОВНОЙ ШКОЛЕ</a:t>
            </a:r>
            <a:endParaRPr lang="et-EE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638"/>
            <a:ext cx="981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HEV\tg.png"/>
          <p:cNvPicPr>
            <a:picLocks noChangeAspect="1" noChangeArrowheads="1"/>
          </p:cNvPicPr>
          <p:nvPr/>
        </p:nvPicPr>
        <p:blipFill rotWithShape="1">
          <a:blip r:embed="rId4"/>
          <a:srcRect t="10406"/>
          <a:stretch/>
        </p:blipFill>
        <p:spPr bwMode="auto">
          <a:xfrm>
            <a:off x="2286000" y="1460901"/>
            <a:ext cx="4800600" cy="5364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688632"/>
          </a:xfrm>
        </p:spPr>
        <p:txBody>
          <a:bodyPr>
            <a:noAutofit/>
          </a:bodyPr>
          <a:lstStyle/>
          <a:p>
            <a:r>
              <a:rPr lang="ru-RU" sz="1500" b="1" dirty="0" smtClean="0"/>
              <a:t>Логопед </a:t>
            </a:r>
            <a:r>
              <a:rPr lang="ru-RU" sz="1500" dirty="0"/>
              <a:t>- коррекция нарушений устной и письменной речи </a:t>
            </a:r>
          </a:p>
          <a:p>
            <a:r>
              <a:rPr lang="ru-RU" sz="1500" b="1" dirty="0"/>
              <a:t>Спецпедагоги</a:t>
            </a:r>
            <a:r>
              <a:rPr lang="ru-RU" sz="1500" dirty="0"/>
              <a:t>-  помощь и обучение в группах поддерживающего обучения, с целью успешного овладения ребенком родного языка и основ математики </a:t>
            </a:r>
          </a:p>
          <a:p>
            <a:r>
              <a:rPr lang="ru-RU" sz="1500" b="1" dirty="0"/>
              <a:t>Психолог-</a:t>
            </a:r>
            <a:r>
              <a:rPr lang="ru-RU" sz="1500" dirty="0"/>
              <a:t> оказание психологической помощи детям, родителям и педагогам, диагностика и выявление индивидуальных особенностей личности, ее сильных сторон, а так же сторон требующих развития.</a:t>
            </a:r>
          </a:p>
          <a:p>
            <a:r>
              <a:rPr lang="ru-RU" sz="1500" b="1" dirty="0"/>
              <a:t>Классные руководители- </a:t>
            </a:r>
            <a:r>
              <a:rPr lang="ru-RU" sz="1500" dirty="0"/>
              <a:t>своевременная выявление и направление к специалистам детей с особыми образовательными нуждами; а также поддержка одаренных детей, повышение учебной мотивации. Учет индивидуальных особенностей ребенка в учебно-воспитательной работе.</a:t>
            </a:r>
          </a:p>
          <a:p>
            <a:r>
              <a:rPr lang="ru-RU" sz="1500" b="1" dirty="0"/>
              <a:t>Учителя-предметники - </a:t>
            </a:r>
            <a:r>
              <a:rPr lang="ru-RU" sz="1500" dirty="0"/>
              <a:t>своевременная выявление и направление к специалистам детей с особыми образовательными нуждами; а также поддержка одаренных детей, подготовка их к олимпиадам и конкурсам, повышение учебной мотивации. Учет индивидуальных особенностей ребенка.</a:t>
            </a:r>
          </a:p>
          <a:p>
            <a:r>
              <a:rPr lang="ru-RU" sz="1500" b="1" dirty="0"/>
              <a:t>Медицинский работник школы- </a:t>
            </a:r>
            <a:r>
              <a:rPr lang="ru-RU" sz="1500" dirty="0"/>
              <a:t>профилактика  и коррекция соматического состояния, контроль за условиями жизни и  деятельности ребенка в школе, объемом нагрузок</a:t>
            </a:r>
          </a:p>
          <a:p>
            <a:r>
              <a:rPr lang="ru-RU" sz="1500" b="1" dirty="0"/>
              <a:t>Cоциальный педагог-  </a:t>
            </a:r>
            <a:r>
              <a:rPr lang="ru-RU" sz="1500" dirty="0"/>
              <a:t>социальная адаптации ребенка и  взаимодействие с семьей, профилактика правонарушений и нарушений всеобуча </a:t>
            </a:r>
          </a:p>
          <a:p>
            <a:r>
              <a:rPr lang="ru-RU" sz="1500" b="1" dirty="0"/>
              <a:t>Организатор по интересам </a:t>
            </a:r>
            <a:r>
              <a:rPr lang="ru-RU" sz="1500" dirty="0"/>
              <a:t>– развитие социальных навыков через участие во внеклассной работе, повышение самооценки ребенка в условиях деятельности по интересам.</a:t>
            </a:r>
          </a:p>
          <a:p>
            <a:r>
              <a:rPr lang="ru-RU" sz="1500" b="1" dirty="0"/>
              <a:t>Педагоги – консультанты </a:t>
            </a:r>
            <a:r>
              <a:rPr lang="ru-RU" sz="1500" dirty="0"/>
              <a:t>– учителя,  прошедшие курсы по обучению детей с особыми образовательными потребностями и  вдохновленные идеей инклюзивного образования. Консультирование коллег по составлению индивидуальных программ обучения и построению стиля взаимодействия.</a:t>
            </a:r>
          </a:p>
          <a:p>
            <a:pPr marL="0" indent="0">
              <a:buNone/>
            </a:pPr>
            <a:r>
              <a:rPr lang="ru-RU" sz="1500" dirty="0"/>
              <a:t> </a:t>
            </a:r>
          </a:p>
          <a:p>
            <a:endParaRPr lang="et-EE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Роли специалистов, задействованных в системе поддержки и развития  детей с особыми образовательными потребностями, а так же одаренных детей</a:t>
            </a:r>
            <a:br>
              <a:rPr lang="ru-RU" sz="2000" dirty="0"/>
            </a:b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461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	Организует и координирует усилия специалистов в создании учебной  среды,ориентированной  на особые образовательные  нужды  учащихся, а также одаренных учащихся</a:t>
            </a:r>
          </a:p>
          <a:p>
            <a:pPr marL="0" indent="0">
              <a:buNone/>
            </a:pPr>
            <a:r>
              <a:rPr lang="ru-RU" dirty="0"/>
              <a:t>•	Осуществляет  сбор информации, ведение документации, отслеживание динамики развития  УОП</a:t>
            </a:r>
          </a:p>
          <a:p>
            <a:pPr marL="0" indent="0">
              <a:buNone/>
            </a:pPr>
            <a:r>
              <a:rPr lang="ru-RU" dirty="0"/>
              <a:t>•	Осуществляет контроль и ведение индивидуальных карт развития учащихся с особыми образовательными потребностями  </a:t>
            </a:r>
          </a:p>
          <a:p>
            <a:pPr marL="0" indent="0">
              <a:buNone/>
            </a:pPr>
            <a:r>
              <a:rPr lang="ru-RU" dirty="0"/>
              <a:t>•	Координирует  сотрудничество с внешними структурами – комиссия по делам несовершеннолетних, согласительная комиссия, отдел образования городского управления, молодежная полиция в рамках компетенций, связанных с УОП</a:t>
            </a:r>
          </a:p>
          <a:p>
            <a:pPr marL="0" indent="0">
              <a:buNone/>
            </a:pPr>
            <a:r>
              <a:rPr lang="ru-RU" dirty="0"/>
              <a:t>•	Вносит предложения директору и администрации школы  по оптимизации работы с УОП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Координатор по работе с детьми с особыми </a:t>
            </a:r>
            <a:r>
              <a:rPr lang="ru-RU" sz="3200" smtClean="0"/>
              <a:t>потребностями:</a:t>
            </a:r>
            <a:endParaRPr lang="et-E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3" y="319807"/>
            <a:ext cx="978693" cy="88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• учащиеся</a:t>
            </a:r>
            <a:r>
              <a:rPr lang="ru-RU" dirty="0"/>
              <a:t>, обучение которых по состоянию здоровья требует индивидуального подхода и индивидуальной программы,</a:t>
            </a:r>
          </a:p>
          <a:p>
            <a:pPr marL="0" indent="0">
              <a:buNone/>
            </a:pPr>
            <a:r>
              <a:rPr lang="ru-RU" dirty="0" smtClean="0"/>
              <a:t>• учащиеся </a:t>
            </a:r>
            <a:r>
              <a:rPr lang="ru-RU" dirty="0"/>
              <a:t>начальной школы, у которых выявлены учебные трудности, </a:t>
            </a:r>
          </a:p>
          <a:p>
            <a:pPr marL="0" indent="0">
              <a:buNone/>
            </a:pPr>
            <a:r>
              <a:rPr lang="ru-RU" dirty="0" smtClean="0"/>
              <a:t>• учащиеся</a:t>
            </a:r>
            <a:r>
              <a:rPr lang="ru-RU" dirty="0"/>
              <a:t>, </a:t>
            </a:r>
            <a:r>
              <a:rPr lang="ru-RU" dirty="0" smtClean="0"/>
              <a:t>которые получают </a:t>
            </a:r>
            <a:r>
              <a:rPr lang="ru-RU" dirty="0"/>
              <a:t>специальную помощь у логопеда, психолога и социального работника,</a:t>
            </a:r>
          </a:p>
          <a:p>
            <a:pPr marL="0" indent="0">
              <a:buNone/>
            </a:pPr>
            <a:r>
              <a:rPr lang="ru-RU" dirty="0" smtClean="0"/>
              <a:t>• учащиеся </a:t>
            </a:r>
            <a:r>
              <a:rPr lang="ru-RU" dirty="0"/>
              <a:t>с проблемами поведения,</a:t>
            </a:r>
          </a:p>
          <a:p>
            <a:pPr marL="0" indent="0">
              <a:buNone/>
            </a:pPr>
            <a:r>
              <a:rPr lang="ru-RU" dirty="0" smtClean="0"/>
              <a:t>• учащиеся</a:t>
            </a:r>
            <a:r>
              <a:rPr lang="ru-RU" dirty="0"/>
              <a:t>,  нарушающие всеобуч,</a:t>
            </a:r>
          </a:p>
          <a:p>
            <a:pPr marL="0" indent="0">
              <a:buNone/>
            </a:pPr>
            <a:r>
              <a:rPr lang="ru-RU" dirty="0" smtClean="0"/>
              <a:t>• учащиеся, </a:t>
            </a:r>
            <a:r>
              <a:rPr lang="ru-RU" dirty="0"/>
              <a:t>имеющие воспитательные проблемы,</a:t>
            </a:r>
          </a:p>
          <a:p>
            <a:pPr marL="0" indent="0">
              <a:buNone/>
            </a:pPr>
            <a:r>
              <a:rPr lang="ru-RU" dirty="0" smtClean="0"/>
              <a:t>• учащиеся</a:t>
            </a:r>
            <a:r>
              <a:rPr lang="ru-RU" dirty="0"/>
              <a:t>, которые не изучали ранее  государственный язык (мигранты),</a:t>
            </a:r>
          </a:p>
          <a:p>
            <a:pPr marL="0" indent="0">
              <a:buNone/>
            </a:pPr>
            <a:r>
              <a:rPr lang="ru-RU" dirty="0" smtClean="0"/>
              <a:t>•одаренные </a:t>
            </a:r>
            <a:r>
              <a:rPr lang="ru-RU" dirty="0"/>
              <a:t>учащиеся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3536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К </a:t>
            </a:r>
            <a:r>
              <a:rPr lang="ru-RU" sz="2700" dirty="0" smtClean="0"/>
              <a:t>учащимся с особыми образовательными потребностями (УОП)  </a:t>
            </a:r>
            <a:r>
              <a:rPr lang="ru-RU" sz="2700" dirty="0"/>
              <a:t>в Таммикуской </a:t>
            </a:r>
            <a:r>
              <a:rPr lang="ru-RU" sz="2700" dirty="0" smtClean="0"/>
              <a:t>основной школе, </a:t>
            </a:r>
            <a:r>
              <a:rPr lang="ru-RU" sz="2700" dirty="0" smtClean="0"/>
              <a:t>относятся</a:t>
            </a:r>
            <a:r>
              <a:rPr lang="ru-RU" sz="2700" dirty="0"/>
              <a:t>:</a:t>
            </a:r>
            <a:endParaRPr lang="et-EE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934"/>
            <a:ext cx="864096" cy="7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Информирование </a:t>
            </a:r>
            <a:r>
              <a:rPr lang="ru-RU" dirty="0"/>
              <a:t>(по желанию) родителями классных руководителей о состоянии здоровья детей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подготовительной группы по физвоспитанию</a:t>
            </a:r>
          </a:p>
          <a:p>
            <a:r>
              <a:rPr lang="ru-RU" dirty="0" smtClean="0"/>
              <a:t>Четкое </a:t>
            </a:r>
            <a:r>
              <a:rPr lang="ru-RU" dirty="0"/>
              <a:t>исполнение инструкций по оцениванию учащихся (касающиеся детей, имеющих проблемы со здоровьем)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консультации учителями-предметниками</a:t>
            </a:r>
          </a:p>
          <a:p>
            <a:r>
              <a:rPr lang="ru-RU" dirty="0" smtClean="0"/>
              <a:t>Связь </a:t>
            </a:r>
            <a:r>
              <a:rPr lang="ru-RU" dirty="0"/>
              <a:t>классного руководителя с родителями учащихся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учебные программы</a:t>
            </a:r>
          </a:p>
          <a:p>
            <a:r>
              <a:rPr lang="ru-RU" dirty="0" smtClean="0"/>
              <a:t>Оформление </a:t>
            </a:r>
            <a:r>
              <a:rPr lang="ru-RU" dirty="0"/>
              <a:t>документов на согласительную комиссию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et-EE" sz="2800" b="1" u="sng" dirty="0" smtClean="0"/>
              <a:t/>
            </a:r>
            <a:br>
              <a:rPr lang="et-EE" sz="2800" b="1" u="sng" dirty="0" smtClean="0"/>
            </a:br>
            <a:r>
              <a:rPr lang="ru-RU" sz="2200" b="1" u="sng" dirty="0" smtClean="0"/>
              <a:t>МЕРЫ ПОДДЕРЖКИ В ОТНОШЕНИИ РАЗЛИЧНЫХ ГРУПП УОП УЧАЩИХСЯ:</a:t>
            </a:r>
            <a:br>
              <a:rPr lang="ru-RU" sz="2200" b="1" u="sng" dirty="0" smtClean="0"/>
            </a:br>
            <a:r>
              <a:rPr lang="ru-RU" sz="2800" u="sng" dirty="0" smtClean="0">
                <a:solidFill>
                  <a:schemeClr val="tx1"/>
                </a:solidFill>
              </a:rPr>
              <a:t>Учащиеся</a:t>
            </a:r>
            <a:r>
              <a:rPr lang="ru-RU" sz="2800" u="sng" dirty="0">
                <a:solidFill>
                  <a:schemeClr val="tx1"/>
                </a:solidFill>
              </a:rPr>
              <a:t>, которые по состоянию здоровья требуют </a:t>
            </a:r>
            <a:r>
              <a:rPr lang="et-EE" sz="2800" u="sng" dirty="0" smtClean="0">
                <a:solidFill>
                  <a:schemeClr val="tx1"/>
                </a:solidFill>
              </a:rPr>
              <a:t>                        </a:t>
            </a:r>
            <a:r>
              <a:rPr lang="ru-RU" sz="2800" u="sng" dirty="0" smtClean="0">
                <a:solidFill>
                  <a:schemeClr val="tx1"/>
                </a:solidFill>
              </a:rPr>
              <a:t>индивидуального </a:t>
            </a:r>
            <a:r>
              <a:rPr lang="ru-RU" sz="2800" u="sng" dirty="0">
                <a:solidFill>
                  <a:schemeClr val="tx1"/>
                </a:solidFill>
              </a:rPr>
              <a:t>подхода</a:t>
            </a:r>
            <a:br>
              <a:rPr lang="ru-RU" sz="2800" u="sng" dirty="0">
                <a:solidFill>
                  <a:schemeClr val="tx1"/>
                </a:solidFill>
              </a:rPr>
            </a:br>
            <a:endParaRPr lang="et-EE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Обследование </a:t>
            </a:r>
            <a:r>
              <a:rPr lang="ru-RU" dirty="0"/>
              <a:t>учащихся школьным психологом, логопедом и классным руководителем</a:t>
            </a:r>
          </a:p>
          <a:p>
            <a:r>
              <a:rPr lang="ru-RU" dirty="0" smtClean="0"/>
              <a:t>Связь </a:t>
            </a:r>
            <a:r>
              <a:rPr lang="ru-RU" dirty="0"/>
              <a:t>классного руководителя с родителями учащихся, нуждающихся в помощи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дополнительных занятий для учащихся начальных классов, выпавших из процесса обучения или имеющих временные учебные трудности,   с целью устранения  проблем с математикой и родным языком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групп поддерживающего обучения для учащихся 2-ых классов, имеющих логопедические проблемы, которые отражаются на усвоении учеником родного языка,  с целью устранения проблем письменной и устной речи родного </a:t>
            </a:r>
            <a:r>
              <a:rPr lang="ru-RU" dirty="0" smtClean="0"/>
              <a:t>языка</a:t>
            </a:r>
            <a:r>
              <a:rPr lang="et-EE" dirty="0" smtClean="0"/>
              <a:t> </a:t>
            </a:r>
            <a:r>
              <a:rPr lang="ru-RU" sz="2800" u="sng" dirty="0" smtClean="0"/>
              <a:t>(</a:t>
            </a:r>
            <a:r>
              <a:rPr lang="et-EE" sz="2800" u="sng" dirty="0" smtClean="0"/>
              <a:t>Õpiabirühmad, </a:t>
            </a:r>
            <a:r>
              <a:rPr lang="et-EE" sz="2800" b="1" u="sng" dirty="0" smtClean="0"/>
              <a:t>PGS, </a:t>
            </a:r>
            <a:r>
              <a:rPr lang="et-EE" b="1" dirty="0"/>
              <a:t>Määrus 76 § 18)</a:t>
            </a:r>
            <a:r>
              <a:rPr lang="ru-RU" sz="2800" u="sng" dirty="0"/>
              <a:t> </a:t>
            </a:r>
            <a:endParaRPr lang="ru-RU" dirty="0"/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/>
              <a:t>Учащиеся </a:t>
            </a:r>
            <a:r>
              <a:rPr lang="ru-RU" sz="2400" u="sng" dirty="0"/>
              <a:t>начальных классов, которые испытывают трудности в овладении основными навыками письма, чтения, счета:</a:t>
            </a:r>
            <a:endParaRPr lang="et-EE" sz="2400" u="sng" dirty="0"/>
          </a:p>
        </p:txBody>
      </p:sp>
    </p:spTree>
    <p:extLst>
      <p:ext uri="{BB962C8B-B14F-4D97-AF65-F5344CB8AC3E}">
        <p14:creationId xmlns:p14="http://schemas.microsoft.com/office/powerpoint/2010/main" val="25911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Оказание </a:t>
            </a:r>
            <a:r>
              <a:rPr lang="ru-RU" dirty="0"/>
              <a:t>специальной помощи ученикам, в развитии  когнитивных функций, устной и письменной речи, звукопроизношения, развития эмоционально-волевой сферы и саморегуляции поведения</a:t>
            </a:r>
          </a:p>
          <a:p>
            <a:r>
              <a:rPr lang="ru-RU" dirty="0" smtClean="0"/>
              <a:t>Наблюдение </a:t>
            </a:r>
            <a:r>
              <a:rPr lang="ru-RU" dirty="0"/>
              <a:t>и мониторинг развития учеников, требующих специальной помощи</a:t>
            </a:r>
          </a:p>
          <a:p>
            <a:r>
              <a:rPr lang="ru-RU" dirty="0" smtClean="0"/>
              <a:t>Ведение </a:t>
            </a:r>
            <a:r>
              <a:rPr lang="ru-RU" dirty="0"/>
              <a:t>индивидуальных карт наблюдения</a:t>
            </a:r>
          </a:p>
          <a:p>
            <a:r>
              <a:rPr lang="ru-RU" dirty="0" smtClean="0"/>
              <a:t>Консультирование </a:t>
            </a:r>
            <a:r>
              <a:rPr lang="ru-RU" dirty="0"/>
              <a:t>родителей учеников данной группы</a:t>
            </a:r>
          </a:p>
          <a:p>
            <a:r>
              <a:rPr lang="ru-RU" dirty="0" smtClean="0"/>
              <a:t>Оформление </a:t>
            </a:r>
            <a:r>
              <a:rPr lang="ru-RU" dirty="0"/>
              <a:t>документов на согласительную комиссию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Учащиеся</a:t>
            </a:r>
            <a:r>
              <a:rPr lang="ru-RU" sz="2800" u="sng" dirty="0"/>
              <a:t>, получающие специальную помощь у логопеда, психолога и социального работника:</a:t>
            </a:r>
            <a:br>
              <a:rPr lang="ru-RU" sz="2800" u="sng" dirty="0"/>
            </a:br>
            <a:endParaRPr lang="et-EE" sz="2800" u="sng" dirty="0"/>
          </a:p>
        </p:txBody>
      </p:sp>
    </p:spTree>
    <p:extLst>
      <p:ext uri="{BB962C8B-B14F-4D97-AF65-F5344CB8AC3E}">
        <p14:creationId xmlns:p14="http://schemas.microsoft.com/office/powerpoint/2010/main" val="16446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Совместная работа классного руководителя с родителями учащихся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внеклассной работы (кружков, секций) для вовлечения ученика в школьную жизнь</a:t>
            </a:r>
          </a:p>
          <a:p>
            <a:r>
              <a:rPr lang="ru-RU" dirty="0" smtClean="0"/>
              <a:t>Внутришкольный </a:t>
            </a:r>
            <a:r>
              <a:rPr lang="ru-RU" dirty="0"/>
              <a:t>учет учащихся, имеющих проблемы в учебе и поведении (завучи, социальный работник)</a:t>
            </a:r>
          </a:p>
          <a:p>
            <a:r>
              <a:rPr lang="ru-RU" dirty="0" smtClean="0"/>
              <a:t>Система </a:t>
            </a:r>
            <a:r>
              <a:rPr lang="ru-RU" dirty="0"/>
              <a:t>письменного оповещения родителей о результатах учебы и поведения учащихся</a:t>
            </a:r>
          </a:p>
          <a:p>
            <a:r>
              <a:rPr lang="ru-RU" dirty="0" smtClean="0"/>
              <a:t>Индивидуальная </a:t>
            </a:r>
            <a:r>
              <a:rPr lang="ru-RU" dirty="0"/>
              <a:t>работа с учениками (классный руководитель, психолог, социальный работник, администрация)</a:t>
            </a:r>
          </a:p>
          <a:p>
            <a:r>
              <a:rPr lang="ru-RU" dirty="0" smtClean="0"/>
              <a:t> </a:t>
            </a:r>
            <a:r>
              <a:rPr lang="ru-RU" dirty="0"/>
              <a:t>Индивидуальные программы по итогам четверти</a:t>
            </a:r>
          </a:p>
          <a:p>
            <a:r>
              <a:rPr lang="ru-RU" dirty="0" smtClean="0"/>
              <a:t>Малые </a:t>
            </a:r>
            <a:r>
              <a:rPr lang="ru-RU" dirty="0"/>
              <a:t>педсоветы с участием учителей-предметников и родителей</a:t>
            </a:r>
          </a:p>
          <a:p>
            <a:r>
              <a:rPr lang="ru-RU" dirty="0" smtClean="0"/>
              <a:t>Связь </a:t>
            </a:r>
            <a:r>
              <a:rPr lang="ru-RU" dirty="0"/>
              <a:t>с органами охраны детства, молодежной полицией (социальный работник), комиссией по делам несовершеннолетних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800" u="sng" dirty="0"/>
              <a:t>Учащиеся, с проблемами поведения, воспитательными проблемами, а также нарушающие всеобуч, не проявляющие интереса к учебе, нарушающие правила  внутреннего порядка:</a:t>
            </a:r>
            <a:r>
              <a:rPr lang="et-EE" sz="2800" u="sng" dirty="0"/>
              <a:t/>
            </a:r>
            <a:br>
              <a:rPr lang="et-EE" sz="2800" u="sng" dirty="0"/>
            </a:br>
            <a:endParaRPr lang="et-EE" sz="2800" u="sng" dirty="0"/>
          </a:p>
        </p:txBody>
      </p:sp>
    </p:spTree>
    <p:extLst>
      <p:ext uri="{BB962C8B-B14F-4D97-AF65-F5344CB8AC3E}">
        <p14:creationId xmlns:p14="http://schemas.microsoft.com/office/powerpoint/2010/main" val="18033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1152</Words>
  <Application>Microsoft Office PowerPoint</Application>
  <PresentationFormat>On-screen Show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Waveform</vt:lpstr>
      <vt:lpstr>1_Waveform</vt:lpstr>
      <vt:lpstr>2_Waveform</vt:lpstr>
      <vt:lpstr>3_Waveform</vt:lpstr>
      <vt:lpstr>4_Waveform</vt:lpstr>
      <vt:lpstr>5_Waveform</vt:lpstr>
      <vt:lpstr>6_Waveform</vt:lpstr>
      <vt:lpstr>7_Waveform</vt:lpstr>
      <vt:lpstr>8_Waveform</vt:lpstr>
      <vt:lpstr>9_Waveform</vt:lpstr>
      <vt:lpstr>10_Waveform</vt:lpstr>
      <vt:lpstr>11_Waveform</vt:lpstr>
      <vt:lpstr>12_Waveform</vt:lpstr>
      <vt:lpstr>13_Waveform</vt:lpstr>
      <vt:lpstr> </vt:lpstr>
      <vt:lpstr> СХЕМА СТРУКТУРЫ ПОДДЕРЖКИ В ТАММИКУСКОЙ ОСНОВНОЙ ШКОЛЕ</vt:lpstr>
      <vt:lpstr>Роли специалистов, задействованных в системе поддержки и развития  детей с особыми образовательными потребностями, а так же одаренных детей </vt:lpstr>
      <vt:lpstr>Координатор по работе с детьми с особыми потребностями:</vt:lpstr>
      <vt:lpstr>К учащимся с особыми образовательными потребностями (УОП)  в Таммикуской основной школе, относятся:</vt:lpstr>
      <vt:lpstr>  МЕРЫ ПОДДЕРЖКИ В ОТНОШЕНИИ РАЗЛИЧНЫХ ГРУПП УОП УЧАЩИХСЯ: Учащиеся, которые по состоянию здоровья требуют                         индивидуального подхода </vt:lpstr>
      <vt:lpstr>Учащиеся начальных классов, которые испытывают трудности в овладении основными навыками письма, чтения, счета:</vt:lpstr>
      <vt:lpstr> Учащиеся, получающие специальную помощь у логопеда, психолога и социального работника: </vt:lpstr>
      <vt:lpstr>Учащиеся, с проблемами поведения, воспитательными проблемами, а также нарушающие всеобуч, не проявляющие интереса к учебе, нарушающие правила  внутреннего порядка: </vt:lpstr>
      <vt:lpstr>Учащиеся, которые не изучали ранее  государственный язык (мигранты)  </vt:lpstr>
      <vt:lpstr>Одаренные учащиеся </vt:lpstr>
      <vt:lpstr>Возможности получения учебной помощи в ТГ: </vt:lpstr>
      <vt:lpstr>Группы дополнительной помощи</vt:lpstr>
      <vt:lpstr>Группы поддерживающего обучения (Õpiabirühmad Määrus 76 § 18)  Русский язык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2</cp:revision>
  <dcterms:created xsi:type="dcterms:W3CDTF">2006-08-16T00:00:00Z</dcterms:created>
  <dcterms:modified xsi:type="dcterms:W3CDTF">2013-11-08T08:03:32Z</dcterms:modified>
</cp:coreProperties>
</file>