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21"/>
  </p:notesMasterIdLst>
  <p:sldIdLst>
    <p:sldId id="259" r:id="rId2"/>
    <p:sldId id="291" r:id="rId3"/>
    <p:sldId id="292" r:id="rId4"/>
    <p:sldId id="293" r:id="rId5"/>
    <p:sldId id="294" r:id="rId6"/>
    <p:sldId id="296" r:id="rId7"/>
    <p:sldId id="288" r:id="rId8"/>
    <p:sldId id="290" r:id="rId9"/>
    <p:sldId id="299" r:id="rId10"/>
    <p:sldId id="300" r:id="rId11"/>
    <p:sldId id="289" r:id="rId12"/>
    <p:sldId id="301" r:id="rId13"/>
    <p:sldId id="260" r:id="rId14"/>
    <p:sldId id="297" r:id="rId15"/>
    <p:sldId id="261" r:id="rId16"/>
    <p:sldId id="262" r:id="rId17"/>
    <p:sldId id="295" r:id="rId18"/>
    <p:sldId id="298" r:id="rId19"/>
    <p:sldId id="286" r:id="rId20"/>
  </p:sldIdLst>
  <p:sldSz cx="9144000" cy="6858000" type="screen4x3"/>
  <p:notesSz cx="6858000" cy="9144000"/>
  <p:defaultTextStyle>
    <a:defPPr>
      <a:defRPr lang="et-E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405" autoAdjust="0"/>
    <p:restoredTop sz="94692" autoAdjust="0"/>
  </p:normalViewPr>
  <p:slideViewPr>
    <p:cSldViewPr>
      <p:cViewPr>
        <p:scale>
          <a:sx n="50" d="100"/>
          <a:sy n="50" d="100"/>
        </p:scale>
        <p:origin x="-2106" y="-89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BA6478-ECBA-4B27-911A-C0A520FEC46D}" type="datetimeFigureOut">
              <a:rPr lang="et-EE" smtClean="0"/>
              <a:pPr/>
              <a:t>8.11.2013</a:t>
            </a:fld>
            <a:endParaRPr lang="et-E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t-E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9A738F-3C16-466E-BB2C-4E8B6B8EE84E}" type="slidenum">
              <a:rPr lang="et-EE" smtClean="0"/>
              <a:pPr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6076149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0EF49-3A1B-479E-BE57-176E54088CF3}" type="datetimeFigureOut">
              <a:rPr lang="et-EE" smtClean="0"/>
              <a:pPr/>
              <a:t>8.11.2013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A8AC1-2546-4EA2-B408-7BA0088BCB4C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0EF49-3A1B-479E-BE57-176E54088CF3}" type="datetimeFigureOut">
              <a:rPr lang="et-EE" smtClean="0"/>
              <a:pPr/>
              <a:t>8.11.2013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A8AC1-2546-4EA2-B408-7BA0088BCB4C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0EF49-3A1B-479E-BE57-176E54088CF3}" type="datetimeFigureOut">
              <a:rPr lang="et-EE" smtClean="0"/>
              <a:pPr/>
              <a:t>8.11.2013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A8AC1-2546-4EA2-B408-7BA0088BCB4C}" type="slidenum">
              <a:rPr lang="et-EE" smtClean="0"/>
              <a:pPr/>
              <a:t>‹#›</a:t>
            </a:fld>
            <a:endParaRPr lang="et-EE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0EF49-3A1B-479E-BE57-176E54088CF3}" type="datetimeFigureOut">
              <a:rPr lang="et-EE" smtClean="0"/>
              <a:pPr/>
              <a:t>8.11.2013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A8AC1-2546-4EA2-B408-7BA0088BCB4C}" type="slidenum">
              <a:rPr lang="et-EE" smtClean="0"/>
              <a:pPr/>
              <a:t>‹#›</a:t>
            </a:fld>
            <a:endParaRPr lang="et-EE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0EF49-3A1B-479E-BE57-176E54088CF3}" type="datetimeFigureOut">
              <a:rPr lang="et-EE" smtClean="0"/>
              <a:pPr/>
              <a:t>8.11.2013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A8AC1-2546-4EA2-B408-7BA0088BCB4C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0EF49-3A1B-479E-BE57-176E54088CF3}" type="datetimeFigureOut">
              <a:rPr lang="et-EE" smtClean="0"/>
              <a:pPr/>
              <a:t>8.11.2013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A8AC1-2546-4EA2-B408-7BA0088BCB4C}" type="slidenum">
              <a:rPr lang="et-EE" smtClean="0"/>
              <a:pPr/>
              <a:t>‹#›</a:t>
            </a:fld>
            <a:endParaRPr lang="et-EE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0EF49-3A1B-479E-BE57-176E54088CF3}" type="datetimeFigureOut">
              <a:rPr lang="et-EE" smtClean="0"/>
              <a:pPr/>
              <a:t>8.11.2013</a:t>
            </a:fld>
            <a:endParaRPr lang="et-E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A8AC1-2546-4EA2-B408-7BA0088BCB4C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0EF49-3A1B-479E-BE57-176E54088CF3}" type="datetimeFigureOut">
              <a:rPr lang="et-EE" smtClean="0"/>
              <a:pPr/>
              <a:t>8.11.2013</a:t>
            </a:fld>
            <a:endParaRPr lang="et-E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A8AC1-2546-4EA2-B408-7BA0088BCB4C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0EF49-3A1B-479E-BE57-176E54088CF3}" type="datetimeFigureOut">
              <a:rPr lang="et-EE" smtClean="0"/>
              <a:pPr/>
              <a:t>8.11.2013</a:t>
            </a:fld>
            <a:endParaRPr lang="et-E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A8AC1-2546-4EA2-B408-7BA0088BCB4C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0EF49-3A1B-479E-BE57-176E54088CF3}" type="datetimeFigureOut">
              <a:rPr lang="et-EE" smtClean="0"/>
              <a:pPr/>
              <a:t>8.11.2013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A8AC1-2546-4EA2-B408-7BA0088BCB4C}" type="slidenum">
              <a:rPr lang="et-EE" smtClean="0"/>
              <a:pPr/>
              <a:t>‹#›</a:t>
            </a:fld>
            <a:endParaRPr lang="et-E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0EF49-3A1B-479E-BE57-176E54088CF3}" type="datetimeFigureOut">
              <a:rPr lang="et-EE" smtClean="0"/>
              <a:pPr/>
              <a:t>8.11.2013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A8AC1-2546-4EA2-B408-7BA0088BCB4C}" type="slidenum">
              <a:rPr lang="et-EE" smtClean="0"/>
              <a:pPr/>
              <a:t>‹#›</a:t>
            </a:fld>
            <a:endParaRPr lang="et-E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82E0EF49-3A1B-479E-BE57-176E54088CF3}" type="datetimeFigureOut">
              <a:rPr lang="et-EE" smtClean="0"/>
              <a:pPr/>
              <a:t>8.11.2013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805A8AC1-2546-4EA2-B408-7BA0088BCB4C}" type="slidenum">
              <a:rPr lang="et-EE" smtClean="0"/>
              <a:pPr/>
              <a:t>‹#›</a:t>
            </a:fld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6948" y="188640"/>
            <a:ext cx="8229600" cy="655272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ru-RU" dirty="0"/>
          </a:p>
          <a:p>
            <a:pPr marL="0" indent="0" algn="ctr">
              <a:buNone/>
            </a:pPr>
            <a:endParaRPr lang="ru-RU" dirty="0"/>
          </a:p>
          <a:p>
            <a:pPr marL="0" indent="0" algn="ctr">
              <a:buNone/>
            </a:pPr>
            <a:endParaRPr lang="ru-RU" dirty="0" smtClean="0"/>
          </a:p>
          <a:p>
            <a:pPr marL="0" indent="0" algn="ctr">
              <a:buNone/>
            </a:pPr>
            <a:endParaRPr lang="ru-RU" dirty="0"/>
          </a:p>
          <a:p>
            <a:pPr marL="0" indent="0" algn="ctr">
              <a:buNone/>
            </a:pPr>
            <a:endParaRPr lang="ru-RU" dirty="0" smtClean="0"/>
          </a:p>
          <a:p>
            <a:pPr marL="0" indent="0" algn="ctr">
              <a:buNone/>
            </a:pPr>
            <a:endParaRPr lang="ru-RU" dirty="0"/>
          </a:p>
          <a:p>
            <a:pPr marL="0" indent="0" algn="ctr">
              <a:buNone/>
            </a:pPr>
            <a:r>
              <a:rPr lang="ru-RU" dirty="0" smtClean="0"/>
              <a:t>СИСТЕМА ПОДДЕРЖКИ УЧАЩИХСЯ В ТАММИКУСКОЙ </a:t>
            </a:r>
            <a:r>
              <a:rPr lang="ru-RU" dirty="0" smtClean="0"/>
              <a:t>ОСНОВНОЙ ШКОЛЕ</a:t>
            </a:r>
            <a:r>
              <a:rPr lang="et-EE" dirty="0" smtClean="0"/>
              <a:t> </a:t>
            </a:r>
            <a:endParaRPr lang="ru-RU" dirty="0" smtClean="0"/>
          </a:p>
          <a:p>
            <a:pPr marL="0" indent="0" algn="ctr">
              <a:buNone/>
            </a:pPr>
            <a:r>
              <a:rPr lang="ru-RU" b="1" u="sng" dirty="0" smtClean="0"/>
              <a:t>ПРИНЦИПЫ ИНДИВИДУАЛИЗАЦИИ ОБУЧЕНИЯ </a:t>
            </a:r>
          </a:p>
          <a:p>
            <a:pPr marL="0" indent="0" algn="ctr">
              <a:buNone/>
            </a:pPr>
            <a:endParaRPr lang="ru-RU" dirty="0"/>
          </a:p>
          <a:p>
            <a:pPr marL="0" indent="0" algn="ctr">
              <a:buNone/>
            </a:pPr>
            <a:endParaRPr lang="ru-RU" dirty="0" smtClean="0"/>
          </a:p>
          <a:p>
            <a:pPr marL="0" indent="0" algn="ctr">
              <a:buNone/>
            </a:pPr>
            <a:r>
              <a:rPr lang="ru-RU" sz="1700" dirty="0" smtClean="0"/>
              <a:t>Составила: координатор по работе с детьми с особыми образовательными потребностями Таммикуской </a:t>
            </a:r>
            <a:r>
              <a:rPr lang="ru-RU" sz="1700" dirty="0" smtClean="0"/>
              <a:t>основной школы </a:t>
            </a:r>
            <a:r>
              <a:rPr lang="ru-RU" sz="1700" dirty="0" smtClean="0"/>
              <a:t>г.Кохтла-Ярве  Кубинец Ж.В.</a:t>
            </a:r>
          </a:p>
          <a:p>
            <a:pPr marL="0" indent="0" algn="ctr">
              <a:buNone/>
            </a:pPr>
            <a:r>
              <a:rPr lang="ru-RU" sz="1700" dirty="0" smtClean="0"/>
              <a:t>ЦЦ</a:t>
            </a:r>
          </a:p>
          <a:p>
            <a:pPr marL="0" indent="0" algn="ctr">
              <a:buNone/>
            </a:pPr>
            <a:r>
              <a:rPr lang="ru-RU" sz="1700" dirty="0" smtClean="0"/>
              <a:t>2011-2012</a:t>
            </a:r>
          </a:p>
          <a:p>
            <a:pPr marL="0" indent="0" algn="ctr">
              <a:buNone/>
            </a:pPr>
            <a:endParaRPr lang="ru-RU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et-EE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88640"/>
            <a:ext cx="1956962" cy="17809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5517232"/>
            <a:ext cx="398145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31132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79512" y="1196752"/>
            <a:ext cx="8640959" cy="5832648"/>
          </a:xfrm>
        </p:spPr>
        <p:txBody>
          <a:bodyPr>
            <a:normAutofit fontScale="47500" lnSpcReduction="20000"/>
          </a:bodyPr>
          <a:lstStyle/>
          <a:p>
            <a:pPr>
              <a:spcAft>
                <a:spcPts val="0"/>
              </a:spcAft>
            </a:pPr>
            <a:r>
              <a:rPr lang="ru-RU" sz="2500" b="1" dirty="0">
                <a:solidFill>
                  <a:srgbClr val="000000"/>
                </a:solidFill>
                <a:latin typeface="Arial"/>
                <a:ea typeface="Times New Roman"/>
              </a:rPr>
              <a:t>ЛППП</a:t>
            </a:r>
            <a:r>
              <a:rPr lang="ru-RU" sz="2500" dirty="0">
                <a:solidFill>
                  <a:srgbClr val="000000"/>
                </a:solidFill>
                <a:latin typeface="Arial"/>
                <a:ea typeface="Times New Roman"/>
              </a:rPr>
              <a:t/>
            </a:r>
            <a:br>
              <a:rPr lang="ru-RU" sz="2500" dirty="0">
                <a:solidFill>
                  <a:srgbClr val="000000"/>
                </a:solidFill>
                <a:latin typeface="Arial"/>
                <a:ea typeface="Times New Roman"/>
              </a:rPr>
            </a:br>
            <a:r>
              <a:rPr lang="ru-RU" sz="2500" dirty="0">
                <a:solidFill>
                  <a:srgbClr val="000000"/>
                </a:solidFill>
                <a:latin typeface="Arial"/>
                <a:ea typeface="Times New Roman"/>
              </a:rPr>
              <a:t>9. Часто встречающийся тип характера с очень хорошей адаптацией к разным условиям. Эмоциональность в сочетании с недостаточной настойчивостью, которая прежде всего проявляется в основных стратегических вопросах (брак, образование и т. п.). Высокая подверженность чужому влиянию. Легко контактирует со всеми остальными типами характера. У мужчин эмоциональность понижена, наблюдается склонность к флегматичности.</a:t>
            </a:r>
            <a:br>
              <a:rPr lang="ru-RU" sz="2500" dirty="0">
                <a:solidFill>
                  <a:srgbClr val="000000"/>
                </a:solidFill>
                <a:latin typeface="Arial"/>
                <a:ea typeface="Times New Roman"/>
              </a:rPr>
            </a:br>
            <a:r>
              <a:rPr lang="ru-RU" sz="2500" dirty="0">
                <a:solidFill>
                  <a:srgbClr val="000000"/>
                </a:solidFill>
                <a:latin typeface="Arial"/>
                <a:ea typeface="Times New Roman"/>
              </a:rPr>
              <a:t/>
            </a:r>
            <a:br>
              <a:rPr lang="ru-RU" sz="2500" dirty="0">
                <a:solidFill>
                  <a:srgbClr val="000000"/>
                </a:solidFill>
                <a:latin typeface="Arial"/>
                <a:ea typeface="Times New Roman"/>
              </a:rPr>
            </a:br>
            <a:r>
              <a:rPr lang="ru-RU" sz="2500" b="1" dirty="0">
                <a:solidFill>
                  <a:srgbClr val="000000"/>
                </a:solidFill>
                <a:latin typeface="Arial"/>
                <a:ea typeface="Times New Roman"/>
              </a:rPr>
              <a:t>ЛППЛ</a:t>
            </a:r>
            <a:r>
              <a:rPr lang="ru-RU" sz="2500" dirty="0">
                <a:solidFill>
                  <a:srgbClr val="000000"/>
                </a:solidFill>
                <a:latin typeface="Arial"/>
                <a:ea typeface="Times New Roman"/>
              </a:rPr>
              <a:t/>
            </a:r>
            <a:br>
              <a:rPr lang="ru-RU" sz="2500" dirty="0">
                <a:solidFill>
                  <a:srgbClr val="000000"/>
                </a:solidFill>
                <a:latin typeface="Arial"/>
                <a:ea typeface="Times New Roman"/>
              </a:rPr>
            </a:br>
            <a:r>
              <a:rPr lang="ru-RU" sz="2500" dirty="0">
                <a:solidFill>
                  <a:srgbClr val="000000"/>
                </a:solidFill>
                <a:latin typeface="Arial"/>
                <a:ea typeface="Times New Roman"/>
              </a:rPr>
              <a:t>10. Сложно находиться в конфликтных ситуациях, мягкость характера, уступчивость осторожному влиянию, искренность по отношению к людям.</a:t>
            </a:r>
            <a:br>
              <a:rPr lang="ru-RU" sz="2500" dirty="0">
                <a:solidFill>
                  <a:srgbClr val="000000"/>
                </a:solidFill>
                <a:latin typeface="Arial"/>
                <a:ea typeface="Times New Roman"/>
              </a:rPr>
            </a:br>
            <a:r>
              <a:rPr lang="ru-RU" sz="2500" dirty="0">
                <a:solidFill>
                  <a:srgbClr val="000000"/>
                </a:solidFill>
                <a:latin typeface="Arial"/>
                <a:ea typeface="Times New Roman"/>
              </a:rPr>
              <a:t/>
            </a:r>
            <a:br>
              <a:rPr lang="ru-RU" sz="2500" dirty="0">
                <a:solidFill>
                  <a:srgbClr val="000000"/>
                </a:solidFill>
                <a:latin typeface="Arial"/>
                <a:ea typeface="Times New Roman"/>
              </a:rPr>
            </a:br>
            <a:r>
              <a:rPr lang="ru-RU" sz="2500" b="1" dirty="0">
                <a:solidFill>
                  <a:srgbClr val="000000"/>
                </a:solidFill>
                <a:latin typeface="Arial"/>
                <a:ea typeface="Times New Roman"/>
              </a:rPr>
              <a:t>ЛПЛП</a:t>
            </a:r>
            <a:r>
              <a:rPr lang="ru-RU" sz="2500" dirty="0">
                <a:solidFill>
                  <a:srgbClr val="000000"/>
                </a:solidFill>
                <a:latin typeface="Arial"/>
                <a:ea typeface="Times New Roman"/>
              </a:rPr>
              <a:t/>
            </a:r>
            <a:br>
              <a:rPr lang="ru-RU" sz="2500" dirty="0">
                <a:solidFill>
                  <a:srgbClr val="000000"/>
                </a:solidFill>
                <a:latin typeface="Arial"/>
                <a:ea typeface="Times New Roman"/>
              </a:rPr>
            </a:br>
            <a:r>
              <a:rPr lang="ru-RU" sz="2500" dirty="0">
                <a:solidFill>
                  <a:srgbClr val="000000"/>
                </a:solidFill>
                <a:latin typeface="Arial"/>
                <a:ea typeface="Times New Roman"/>
              </a:rPr>
              <a:t>11. Самый сильный тип характера, трудно поддается убеждению. Способен проявлять настойчивость. Сильная индивидуальность, энергичность, способность к преодолению трудностей. Некоторый консерватизм из-за недостаточного внимания к чужой точке зрения. Такие люди не любят инфантильности.</a:t>
            </a:r>
            <a:br>
              <a:rPr lang="ru-RU" sz="2500" dirty="0">
                <a:solidFill>
                  <a:srgbClr val="000000"/>
                </a:solidFill>
                <a:latin typeface="Arial"/>
                <a:ea typeface="Times New Roman"/>
              </a:rPr>
            </a:br>
            <a:r>
              <a:rPr lang="ru-RU" sz="2500" dirty="0">
                <a:solidFill>
                  <a:srgbClr val="000000"/>
                </a:solidFill>
                <a:latin typeface="Arial"/>
                <a:ea typeface="Times New Roman"/>
              </a:rPr>
              <a:t/>
            </a:r>
            <a:br>
              <a:rPr lang="ru-RU" sz="2500" dirty="0">
                <a:solidFill>
                  <a:srgbClr val="000000"/>
                </a:solidFill>
                <a:latin typeface="Arial"/>
                <a:ea typeface="Times New Roman"/>
              </a:rPr>
            </a:br>
            <a:r>
              <a:rPr lang="ru-RU" sz="2500" b="1" dirty="0">
                <a:solidFill>
                  <a:srgbClr val="000000"/>
                </a:solidFill>
                <a:latin typeface="Arial"/>
                <a:ea typeface="Times New Roman"/>
              </a:rPr>
              <a:t>ЛПЛЛ</a:t>
            </a:r>
            <a:r>
              <a:rPr lang="ru-RU" sz="2500" dirty="0">
                <a:solidFill>
                  <a:srgbClr val="000000"/>
                </a:solidFill>
                <a:latin typeface="Arial"/>
                <a:ea typeface="Times New Roman"/>
              </a:rPr>
              <a:t/>
            </a:r>
            <a:br>
              <a:rPr lang="ru-RU" sz="2500" dirty="0">
                <a:solidFill>
                  <a:srgbClr val="000000"/>
                </a:solidFill>
                <a:latin typeface="Arial"/>
                <a:ea typeface="Times New Roman"/>
              </a:rPr>
            </a:br>
            <a:r>
              <a:rPr lang="ru-RU" sz="2500" dirty="0">
                <a:solidFill>
                  <a:srgbClr val="000000"/>
                </a:solidFill>
                <a:latin typeface="Arial"/>
                <a:ea typeface="Times New Roman"/>
              </a:rPr>
              <a:t>12. Сильный и ненавязчивый характер. Практически не поддается убеждению. Основная черта - внутренняя убежденность в принятых решениях, прикрытая внешней мягкостью. Быстрое взаимодействие, но медленное взаимопонимание.</a:t>
            </a:r>
            <a:br>
              <a:rPr lang="ru-RU" sz="2500" dirty="0">
                <a:solidFill>
                  <a:srgbClr val="000000"/>
                </a:solidFill>
                <a:latin typeface="Arial"/>
                <a:ea typeface="Times New Roman"/>
              </a:rPr>
            </a:br>
            <a:r>
              <a:rPr lang="ru-RU" sz="2500" dirty="0">
                <a:solidFill>
                  <a:srgbClr val="000000"/>
                </a:solidFill>
                <a:latin typeface="Arial"/>
                <a:ea typeface="Times New Roman"/>
              </a:rPr>
              <a:t/>
            </a:r>
            <a:br>
              <a:rPr lang="ru-RU" sz="2500" dirty="0">
                <a:solidFill>
                  <a:srgbClr val="000000"/>
                </a:solidFill>
                <a:latin typeface="Arial"/>
                <a:ea typeface="Times New Roman"/>
              </a:rPr>
            </a:br>
            <a:r>
              <a:rPr lang="ru-RU" sz="2500" b="1" dirty="0">
                <a:solidFill>
                  <a:srgbClr val="000000"/>
                </a:solidFill>
                <a:latin typeface="Arial"/>
                <a:ea typeface="Times New Roman"/>
              </a:rPr>
              <a:t>ЛЛПП</a:t>
            </a:r>
            <a:r>
              <a:rPr lang="ru-RU" sz="2500" dirty="0">
                <a:solidFill>
                  <a:srgbClr val="000000"/>
                </a:solidFill>
                <a:latin typeface="Arial"/>
                <a:ea typeface="Times New Roman"/>
              </a:rPr>
              <a:t/>
            </a:r>
            <a:br>
              <a:rPr lang="ru-RU" sz="2500" dirty="0">
                <a:solidFill>
                  <a:srgbClr val="000000"/>
                </a:solidFill>
                <a:latin typeface="Arial"/>
                <a:ea typeface="Times New Roman"/>
              </a:rPr>
            </a:br>
            <a:r>
              <a:rPr lang="ru-RU" sz="2500" dirty="0">
                <a:solidFill>
                  <a:srgbClr val="000000"/>
                </a:solidFill>
                <a:latin typeface="Arial"/>
                <a:ea typeface="Times New Roman"/>
              </a:rPr>
              <a:t>13. Дружелюбие и искренность в общении с людьми, многообразие жизненных интересов.</a:t>
            </a:r>
            <a:br>
              <a:rPr lang="ru-RU" sz="2500" dirty="0">
                <a:solidFill>
                  <a:srgbClr val="000000"/>
                </a:solidFill>
                <a:latin typeface="Arial"/>
                <a:ea typeface="Times New Roman"/>
              </a:rPr>
            </a:br>
            <a:r>
              <a:rPr lang="ru-RU" sz="2500" dirty="0">
                <a:solidFill>
                  <a:srgbClr val="000000"/>
                </a:solidFill>
                <a:latin typeface="Arial"/>
                <a:ea typeface="Times New Roman"/>
              </a:rPr>
              <a:t/>
            </a:r>
            <a:br>
              <a:rPr lang="ru-RU" sz="2500" dirty="0">
                <a:solidFill>
                  <a:srgbClr val="000000"/>
                </a:solidFill>
                <a:latin typeface="Arial"/>
                <a:ea typeface="Times New Roman"/>
              </a:rPr>
            </a:br>
            <a:r>
              <a:rPr lang="ru-RU" sz="2500" b="1" dirty="0">
                <a:solidFill>
                  <a:srgbClr val="000000"/>
                </a:solidFill>
                <a:latin typeface="Arial"/>
                <a:ea typeface="Times New Roman"/>
              </a:rPr>
              <a:t>ЛЛПЛ</a:t>
            </a:r>
            <a:r>
              <a:rPr lang="ru-RU" sz="2500" dirty="0">
                <a:solidFill>
                  <a:srgbClr val="000000"/>
                </a:solidFill>
                <a:latin typeface="Arial"/>
                <a:ea typeface="Times New Roman"/>
              </a:rPr>
              <a:t/>
            </a:r>
            <a:br>
              <a:rPr lang="ru-RU" sz="2500" dirty="0">
                <a:solidFill>
                  <a:srgbClr val="000000"/>
                </a:solidFill>
                <a:latin typeface="Arial"/>
                <a:ea typeface="Times New Roman"/>
              </a:rPr>
            </a:br>
            <a:r>
              <a:rPr lang="ru-RU" sz="2500" dirty="0">
                <a:solidFill>
                  <a:srgbClr val="000000"/>
                </a:solidFill>
                <a:latin typeface="Arial"/>
                <a:ea typeface="Times New Roman"/>
              </a:rPr>
              <a:t>14. Редкий тип. Не любят конфликтов и стараются их разрешить, хорошо устанавливают контакты с людьми, чувствуют, какое производят впечатление на людей и отношение к себе, некритичность в восприятии внешнего мира.</a:t>
            </a:r>
            <a:br>
              <a:rPr lang="ru-RU" sz="2500" dirty="0">
                <a:solidFill>
                  <a:srgbClr val="000000"/>
                </a:solidFill>
                <a:latin typeface="Arial"/>
                <a:ea typeface="Times New Roman"/>
              </a:rPr>
            </a:br>
            <a:r>
              <a:rPr lang="ru-RU" sz="2500" dirty="0">
                <a:solidFill>
                  <a:srgbClr val="000000"/>
                </a:solidFill>
                <a:latin typeface="Arial"/>
                <a:ea typeface="Times New Roman"/>
              </a:rPr>
              <a:t/>
            </a:r>
            <a:br>
              <a:rPr lang="ru-RU" sz="2500" dirty="0">
                <a:solidFill>
                  <a:srgbClr val="000000"/>
                </a:solidFill>
                <a:latin typeface="Arial"/>
                <a:ea typeface="Times New Roman"/>
              </a:rPr>
            </a:br>
            <a:r>
              <a:rPr lang="ru-RU" sz="2500" b="1" dirty="0">
                <a:solidFill>
                  <a:srgbClr val="000000"/>
                </a:solidFill>
                <a:latin typeface="Arial"/>
                <a:ea typeface="Times New Roman"/>
              </a:rPr>
              <a:t>ЛЛЛП</a:t>
            </a:r>
            <a:r>
              <a:rPr lang="ru-RU" sz="2500" dirty="0">
                <a:solidFill>
                  <a:srgbClr val="000000"/>
                </a:solidFill>
                <a:latin typeface="Arial"/>
                <a:ea typeface="Times New Roman"/>
              </a:rPr>
              <a:t/>
            </a:r>
            <a:br>
              <a:rPr lang="ru-RU" sz="2500" dirty="0">
                <a:solidFill>
                  <a:srgbClr val="000000"/>
                </a:solidFill>
                <a:latin typeface="Arial"/>
                <a:ea typeface="Times New Roman"/>
              </a:rPr>
            </a:br>
            <a:r>
              <a:rPr lang="ru-RU" sz="2500" dirty="0">
                <a:solidFill>
                  <a:srgbClr val="000000"/>
                </a:solidFill>
                <a:latin typeface="Arial"/>
                <a:ea typeface="Times New Roman"/>
              </a:rPr>
              <a:t>15. Эмоциональность в сочетании с решительностью (основная черта), энергичность, приводят к тому, что у подобных характеров возможны эмоциональные, быстро принимаемые решения.</a:t>
            </a:r>
            <a:br>
              <a:rPr lang="ru-RU" sz="2500" dirty="0">
                <a:solidFill>
                  <a:srgbClr val="000000"/>
                </a:solidFill>
                <a:latin typeface="Arial"/>
                <a:ea typeface="Times New Roman"/>
              </a:rPr>
            </a:br>
            <a:r>
              <a:rPr lang="ru-RU" sz="2500" dirty="0">
                <a:solidFill>
                  <a:srgbClr val="000000"/>
                </a:solidFill>
                <a:latin typeface="Arial"/>
                <a:ea typeface="Times New Roman"/>
              </a:rPr>
              <a:t/>
            </a:r>
            <a:br>
              <a:rPr lang="ru-RU" sz="2500" dirty="0">
                <a:solidFill>
                  <a:srgbClr val="000000"/>
                </a:solidFill>
                <a:latin typeface="Arial"/>
                <a:ea typeface="Times New Roman"/>
              </a:rPr>
            </a:br>
            <a:r>
              <a:rPr lang="ru-RU" sz="2500" b="1" dirty="0">
                <a:solidFill>
                  <a:srgbClr val="000000"/>
                </a:solidFill>
                <a:latin typeface="Arial"/>
                <a:ea typeface="Times New Roman"/>
              </a:rPr>
              <a:t>ЛЛЛЛ</a:t>
            </a:r>
            <a:r>
              <a:rPr lang="ru-RU" sz="2500" dirty="0">
                <a:solidFill>
                  <a:srgbClr val="000000"/>
                </a:solidFill>
                <a:latin typeface="Arial"/>
                <a:ea typeface="Times New Roman"/>
              </a:rPr>
              <a:t/>
            </a:r>
            <a:br>
              <a:rPr lang="ru-RU" sz="2500" dirty="0">
                <a:solidFill>
                  <a:srgbClr val="000000"/>
                </a:solidFill>
                <a:latin typeface="Arial"/>
                <a:ea typeface="Times New Roman"/>
              </a:rPr>
            </a:br>
            <a:r>
              <a:rPr lang="ru-RU" sz="2500" dirty="0">
                <a:solidFill>
                  <a:srgbClr val="000000"/>
                </a:solidFill>
                <a:latin typeface="Arial"/>
                <a:ea typeface="Times New Roman"/>
              </a:rPr>
              <a:t>16. Способность по-новому взглянуть на вещи (антиконсерватизм), наибольшая эмоциональность, индивидуальность, эгоизм, упрямство, защищенность, иногда переходящая в замкнутость. Способность ослепительно улыбаться.</a:t>
            </a:r>
            <a:endParaRPr lang="ru-RU" sz="2500" dirty="0">
              <a:latin typeface="Times New Roman"/>
              <a:ea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ru-RU" dirty="0">
                <a:solidFill>
                  <a:srgbClr val="000000"/>
                </a:solidFill>
                <a:latin typeface="Arial"/>
                <a:ea typeface="Times New Roman"/>
              </a:rPr>
              <a:t> </a:t>
            </a:r>
            <a:endParaRPr lang="ru-RU" sz="4000" dirty="0">
              <a:latin typeface="Times New Roman"/>
              <a:ea typeface="Times New Roman"/>
            </a:endParaRPr>
          </a:p>
          <a:p>
            <a:endParaRPr lang="ru-RU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...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24492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1760" y="2674938"/>
            <a:ext cx="2588418" cy="3451225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 какую сторону крутится танцовщица?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37791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3569" y="2675466"/>
            <a:ext cx="7596832" cy="3633853"/>
          </a:xfrm>
        </p:spPr>
        <p:txBody>
          <a:bodyPr/>
          <a:lstStyle/>
          <a:p>
            <a:r>
              <a:rPr lang="ru-RU" dirty="0"/>
              <a:t>На самом деле изобретение вэб-дизайнера Нобоюки Каяхара (2003) психологическим тестом не является, оно демонстрирует бистабильную оптическую иллюзию</a:t>
            </a:r>
            <a:r>
              <a:rPr lang="ru-RU" dirty="0" smtClean="0"/>
              <a:t>:)</a:t>
            </a:r>
          </a:p>
          <a:p>
            <a:pPr marL="0" indent="0" algn="ctr">
              <a:buNone/>
            </a:pPr>
            <a:endParaRPr lang="ru-RU" dirty="0" smtClean="0"/>
          </a:p>
          <a:p>
            <a:pPr marL="0" indent="0" algn="ctr">
              <a:buNone/>
            </a:pPr>
            <a:r>
              <a:rPr lang="ru-RU" b="1" dirty="0" smtClean="0"/>
              <a:t>МЫ СМОТРИМ НА ОДНИ ТЕ ЖЕ ВЕЩИ И ВИДИМ ИХ ПО-РАЗНОМУ! </a:t>
            </a:r>
            <a:endParaRPr lang="ru-RU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Интерпретация «крутящаяся танцовщица»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86238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824536"/>
          </a:xfrm>
        </p:spPr>
        <p:txBody>
          <a:bodyPr>
            <a:normAutofit/>
          </a:bodyPr>
          <a:lstStyle/>
          <a:p>
            <a:r>
              <a:rPr lang="ru-RU" dirty="0" smtClean="0"/>
              <a:t>У части УОП  учеников недостаточно развит навык чтения. Нет беглости чтения и понимания прочитанного. Поэтому важно обеспечить  учеников  альтернативными материалами соответстующими программе и более простыми для чтения.</a:t>
            </a:r>
          </a:p>
          <a:p>
            <a:r>
              <a:rPr lang="ru-RU" dirty="0" smtClean="0"/>
              <a:t>Учитывать, что у учеников различаются  ведущие каналы восприятия. Одни ученики лучше воспринимают зрительно, другие на слух.  Предусмотрите возможность использования в обучении  видео и аудио-материалов</a:t>
            </a:r>
            <a:r>
              <a:rPr lang="ru-RU" dirty="0"/>
              <a:t>.</a:t>
            </a:r>
            <a:endParaRPr lang="ru-RU" dirty="0" smtClean="0"/>
          </a:p>
          <a:p>
            <a:r>
              <a:rPr lang="ru-RU" dirty="0" smtClean="0"/>
              <a:t>Предоставлять ученикам краткое содержания изучаемой темы, с выделенными ключевыми словами и темами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2018"/>
            <a:ext cx="8229600" cy="726741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sz="2800" dirty="0" smtClean="0"/>
              <a:t>Рекомендации педагогам при составлении и реализации  индивидуальных программ</a:t>
            </a:r>
            <a:endParaRPr lang="et-EE" sz="28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88640"/>
            <a:ext cx="778569" cy="7067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45846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51520" y="1556792"/>
            <a:ext cx="8712968" cy="5301208"/>
          </a:xfrm>
        </p:spPr>
        <p:txBody>
          <a:bodyPr>
            <a:noAutofit/>
          </a:bodyPr>
          <a:lstStyle/>
          <a:p>
            <a:pPr lvl="0">
              <a:buClr>
                <a:srgbClr val="31B6FD"/>
              </a:buClr>
            </a:pPr>
            <a:r>
              <a:rPr lang="ru-RU" dirty="0">
                <a:solidFill>
                  <a:srgbClr val="073E87"/>
                </a:solidFill>
              </a:rPr>
              <a:t>Обеспечить интересными материалами для  дополнительного чтения (список литературы, распечатки, ссылки в интернете)</a:t>
            </a:r>
          </a:p>
          <a:p>
            <a:pPr lvl="0">
              <a:buClr>
                <a:srgbClr val="31B6FD"/>
              </a:buClr>
            </a:pPr>
            <a:r>
              <a:rPr lang="ru-RU" dirty="0">
                <a:solidFill>
                  <a:srgbClr val="073E87"/>
                </a:solidFill>
              </a:rPr>
              <a:t> Предоставлять  задания на выбор ученика. В ситуации самостоятельного выбора больше ответственности!</a:t>
            </a:r>
          </a:p>
          <a:p>
            <a:pPr lvl="0">
              <a:buClr>
                <a:srgbClr val="31B6FD"/>
              </a:buClr>
            </a:pPr>
            <a:r>
              <a:rPr lang="ru-RU" dirty="0">
                <a:solidFill>
                  <a:srgbClr val="073E87"/>
                </a:solidFill>
              </a:rPr>
              <a:t>Разрешешить использовать калькулятор на уроках математики  (возможно, частично)</a:t>
            </a:r>
          </a:p>
          <a:p>
            <a:pPr lvl="0">
              <a:buClr>
                <a:srgbClr val="31B6FD"/>
              </a:buClr>
            </a:pPr>
            <a:r>
              <a:rPr lang="ru-RU" dirty="0">
                <a:solidFill>
                  <a:srgbClr val="073E87"/>
                </a:solidFill>
              </a:rPr>
              <a:t>Возможность использовать справочные и информационные материалы</a:t>
            </a:r>
          </a:p>
          <a:p>
            <a:pPr lvl="0">
              <a:buClr>
                <a:srgbClr val="31B6FD"/>
              </a:buClr>
            </a:pPr>
            <a:r>
              <a:rPr lang="ru-RU" dirty="0">
                <a:solidFill>
                  <a:srgbClr val="073E87"/>
                </a:solidFill>
              </a:rPr>
              <a:t>Разрешить использовать дополнительное  время   для выполнения заданий, проверочных и контрольных работ</a:t>
            </a:r>
          </a:p>
          <a:p>
            <a:pPr lvl="0">
              <a:buClr>
                <a:srgbClr val="31B6FD"/>
              </a:buClr>
            </a:pPr>
            <a:r>
              <a:rPr lang="ru-RU" dirty="0">
                <a:solidFill>
                  <a:srgbClr val="073E87"/>
                </a:solidFill>
              </a:rPr>
              <a:t>Предоставлять  ученику вспомогательные  или наводящие вопросы при выполнении тестов и контрольных работ</a:t>
            </a:r>
            <a:endParaRPr lang="et-EE" dirty="0">
              <a:solidFill>
                <a:srgbClr val="073E87"/>
              </a:solidFill>
            </a:endParaRPr>
          </a:p>
          <a:p>
            <a:endParaRPr lang="ru-RU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930432"/>
          </a:xfrm>
        </p:spPr>
        <p:txBody>
          <a:bodyPr/>
          <a:lstStyle/>
          <a:p>
            <a:pPr algn="l"/>
            <a:r>
              <a:rPr lang="ru-RU" dirty="0" smtClean="0"/>
              <a:t>...рекомендации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12742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5157192"/>
          </a:xfrm>
        </p:spPr>
        <p:txBody>
          <a:bodyPr>
            <a:normAutofit/>
          </a:bodyPr>
          <a:lstStyle/>
          <a:p>
            <a:r>
              <a:rPr lang="ru-RU" dirty="0" smtClean="0"/>
              <a:t>Использование сокращенных заданий и текстов, направленные на усвоение ключевых понятий и  на отработку правописания наиболее функциональных слов.</a:t>
            </a:r>
          </a:p>
          <a:p>
            <a:r>
              <a:rPr lang="ru-RU" dirty="0" smtClean="0"/>
              <a:t>Альтернативные замещения письменных или устных  заданий ( презентации, рисование, коллаж, видео  и др.).</a:t>
            </a:r>
          </a:p>
          <a:p>
            <a:r>
              <a:rPr lang="ru-RU" dirty="0" smtClean="0"/>
              <a:t>Четкое разъяснение заданий, часто повторяющееся, с </a:t>
            </a:r>
            <a:r>
              <a:rPr lang="ru-RU" u="sng" dirty="0" smtClean="0"/>
              <a:t>просьбой повторить правильность понятого</a:t>
            </a:r>
          </a:p>
          <a:p>
            <a:r>
              <a:rPr lang="ru-RU" dirty="0" smtClean="0"/>
              <a:t>Акцентирование внимания на задании (например, «Когда ты прочитаешь этот текст, то узнаешь в каких трех состояниях бывает вода).</a:t>
            </a:r>
          </a:p>
          <a:p>
            <a:pPr marL="0" indent="0" algn="ctr">
              <a:buNone/>
            </a:pPr>
            <a:r>
              <a:rPr lang="et-EE" sz="1900" dirty="0" smtClean="0"/>
              <a:t>NB!</a:t>
            </a:r>
            <a:r>
              <a:rPr lang="ru-RU" sz="1900" dirty="0" smtClean="0"/>
              <a:t>Это лишь общие рекомедации, по каждому конкретному случаю</a:t>
            </a:r>
            <a:r>
              <a:rPr lang="et-EE" sz="1900" dirty="0" smtClean="0"/>
              <a:t> </a:t>
            </a:r>
            <a:r>
              <a:rPr lang="ru-RU" sz="1900" dirty="0" smtClean="0"/>
              <a:t>индивидуальные рекомендации даются  координатором УОП</a:t>
            </a:r>
            <a:endParaRPr lang="et-EE" sz="19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-747464"/>
            <a:ext cx="8229600" cy="2088232"/>
          </a:xfrm>
        </p:spPr>
        <p:txBody>
          <a:bodyPr>
            <a:normAutofit/>
          </a:bodyPr>
          <a:lstStyle/>
          <a:p>
            <a:pPr algn="l"/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кроме того, рекомендуется:</a:t>
            </a:r>
            <a:endParaRPr lang="et-EE" sz="3200" dirty="0"/>
          </a:p>
        </p:txBody>
      </p:sp>
    </p:spTree>
    <p:extLst>
      <p:ext uri="{BB962C8B-B14F-4D97-AF65-F5344CB8AC3E}">
        <p14:creationId xmlns:p14="http://schemas.microsoft.com/office/powerpoint/2010/main" val="1835867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6" y="2276872"/>
            <a:ext cx="8363274" cy="4896544"/>
          </a:xfrm>
        </p:spPr>
        <p:txBody>
          <a:bodyPr>
            <a:normAutofit fontScale="47500" lnSpcReduction="20000"/>
          </a:bodyPr>
          <a:lstStyle/>
          <a:p>
            <a:r>
              <a:rPr lang="ru-RU" sz="4400" dirty="0" smtClean="0"/>
              <a:t> </a:t>
            </a:r>
            <a:r>
              <a:rPr lang="ru-RU" sz="5100" dirty="0" smtClean="0">
                <a:latin typeface="Times New Roman" pitchFamily="18" charset="0"/>
                <a:cs typeface="Times New Roman" pitchFamily="18" charset="0"/>
              </a:rPr>
              <a:t>Правила поведения в классе могут быть различными в отношении обычных учеников и учеников УОП, т.к. </a:t>
            </a:r>
            <a:r>
              <a:rPr lang="ru-RU" sz="5100" dirty="0"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sz="5100" dirty="0" smtClean="0">
                <a:latin typeface="Times New Roman" pitchFamily="18" charset="0"/>
                <a:cs typeface="Times New Roman" pitchFamily="18" charset="0"/>
              </a:rPr>
              <a:t>чебный процесс должен быть организован в  соответствии с нуждами учащихся. </a:t>
            </a:r>
          </a:p>
          <a:p>
            <a:r>
              <a:rPr lang="ru-RU" sz="5100" dirty="0" smtClean="0">
                <a:latin typeface="Times New Roman" pitchFamily="18" charset="0"/>
                <a:cs typeface="Times New Roman" pitchFamily="18" charset="0"/>
              </a:rPr>
              <a:t>Во время интенсивных занятий  должна быть обеспечена тишина</a:t>
            </a:r>
          </a:p>
          <a:p>
            <a:r>
              <a:rPr lang="ru-RU" sz="5100" dirty="0" smtClean="0">
                <a:latin typeface="Times New Roman" pitchFamily="18" charset="0"/>
                <a:cs typeface="Times New Roman" pitchFamily="18" charset="0"/>
              </a:rPr>
              <a:t>В классе должны отсутствовать отвлекающие внимание предметы (например, мобильные телефоны).</a:t>
            </a:r>
          </a:p>
          <a:p>
            <a:r>
              <a:rPr lang="ru-RU" sz="5100" dirty="0" smtClean="0">
                <a:latin typeface="Times New Roman" pitchFamily="18" charset="0"/>
                <a:cs typeface="Times New Roman" pitchFamily="18" charset="0"/>
              </a:rPr>
              <a:t>Ученики УОП должны находиться ближе к учителю, леворукие ученики должны сидеть с левой стороны парты,  чтобы  пишущей руке не мешала рука соседа-правши. </a:t>
            </a:r>
          </a:p>
          <a:p>
            <a:r>
              <a:rPr lang="ru-RU" sz="5100" dirty="0" smtClean="0">
                <a:latin typeface="Times New Roman" pitchFamily="18" charset="0"/>
                <a:cs typeface="Times New Roman" pitchFamily="18" charset="0"/>
              </a:rPr>
              <a:t>Для индивидуальной работы должно быть достаточно пространства.</a:t>
            </a:r>
          </a:p>
          <a:p>
            <a:endParaRPr lang="et-EE" sz="5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584" y="452863"/>
            <a:ext cx="7875912" cy="1252728"/>
          </a:xfrm>
        </p:spPr>
        <p:txBody>
          <a:bodyPr>
            <a:noAutofit/>
          </a:bodyPr>
          <a:lstStyle/>
          <a:p>
            <a:r>
              <a:rPr lang="ru-RU" sz="2800" dirty="0" smtClean="0"/>
              <a:t>Работа в классе, в которых учатся дети с особыми образовательными потребностями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et-EE" sz="2400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88640"/>
            <a:ext cx="981075" cy="890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95223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79512" y="1628800"/>
            <a:ext cx="8712967" cy="4896544"/>
          </a:xfrm>
        </p:spPr>
        <p:txBody>
          <a:bodyPr>
            <a:noAutofit/>
          </a:bodyPr>
          <a:lstStyle/>
          <a:p>
            <a:pPr lvl="0">
              <a:buClr>
                <a:srgbClr val="31B6FD"/>
              </a:buClr>
            </a:pPr>
            <a:r>
              <a:rPr lang="ru-RU" dirty="0">
                <a:solidFill>
                  <a:srgbClr val="073E87"/>
                </a:solidFill>
                <a:latin typeface="Arial" pitchFamily="34" charset="0"/>
                <a:cs typeface="Arial" pitchFamily="34" charset="0"/>
              </a:rPr>
              <a:t>В </a:t>
            </a:r>
            <a:r>
              <a:rPr lang="ru-RU" dirty="0" smtClean="0">
                <a:solidFill>
                  <a:srgbClr val="073E87"/>
                </a:solidFill>
                <a:latin typeface="Arial" pitchFamily="34" charset="0"/>
                <a:cs typeface="Arial" pitchFamily="34" charset="0"/>
              </a:rPr>
              <a:t>классе </a:t>
            </a:r>
            <a:r>
              <a:rPr lang="ru-RU" dirty="0">
                <a:solidFill>
                  <a:srgbClr val="073E87"/>
                </a:solidFill>
                <a:latin typeface="Arial" pitchFamily="34" charset="0"/>
                <a:cs typeface="Arial" pitchFamily="34" charset="0"/>
              </a:rPr>
              <a:t>предусмотреть  наличие дополнительных материалов (карандашей, бумаги, словарей, книг).</a:t>
            </a:r>
          </a:p>
          <a:p>
            <a:pPr lvl="0">
              <a:buClr>
                <a:srgbClr val="31B6FD"/>
              </a:buClr>
            </a:pPr>
            <a:r>
              <a:rPr lang="ru-RU" dirty="0">
                <a:solidFill>
                  <a:srgbClr val="073E87"/>
                </a:solidFill>
                <a:latin typeface="Arial" pitchFamily="34" charset="0"/>
                <a:cs typeface="Arial" pitchFamily="34" charset="0"/>
              </a:rPr>
              <a:t>Применять минутки снятия </a:t>
            </a:r>
            <a:r>
              <a:rPr lang="ru-RU" dirty="0" smtClean="0">
                <a:solidFill>
                  <a:srgbClr val="073E87"/>
                </a:solidFill>
                <a:latin typeface="Arial" pitchFamily="34" charset="0"/>
                <a:cs typeface="Arial" pitchFamily="34" charset="0"/>
              </a:rPr>
              <a:t>напряжения </a:t>
            </a:r>
            <a:endParaRPr lang="ru-RU" dirty="0">
              <a:solidFill>
                <a:srgbClr val="073E87"/>
              </a:solidFill>
              <a:latin typeface="Arial" pitchFamily="34" charset="0"/>
              <a:cs typeface="Arial" pitchFamily="34" charset="0"/>
            </a:endParaRPr>
          </a:p>
          <a:p>
            <a:pPr lvl="0">
              <a:buClr>
                <a:srgbClr val="31B6FD"/>
              </a:buClr>
            </a:pPr>
            <a:r>
              <a:rPr lang="ru-RU" dirty="0">
                <a:solidFill>
                  <a:srgbClr val="073E87"/>
                </a:solidFill>
                <a:latin typeface="Arial" pitchFamily="34" charset="0"/>
                <a:cs typeface="Arial" pitchFamily="34" charset="0"/>
              </a:rPr>
              <a:t>Сохранять  достаточное  пространство между партами.</a:t>
            </a:r>
          </a:p>
          <a:p>
            <a:pPr lvl="0">
              <a:buClr>
                <a:srgbClr val="31B6FD"/>
              </a:buClr>
            </a:pPr>
            <a:r>
              <a:rPr lang="ru-RU" dirty="0">
                <a:solidFill>
                  <a:srgbClr val="073E87"/>
                </a:solidFill>
                <a:latin typeface="Arial" pitchFamily="34" charset="0"/>
                <a:cs typeface="Arial" pitchFamily="34" charset="0"/>
              </a:rPr>
              <a:t>Поддерживать доброжелательность и способствовать созданию благоприятного климата.</a:t>
            </a:r>
          </a:p>
          <a:p>
            <a:pPr lvl="0">
              <a:buClr>
                <a:srgbClr val="31B6FD"/>
              </a:buClr>
            </a:pPr>
            <a:r>
              <a:rPr lang="ru-RU" dirty="0">
                <a:solidFill>
                  <a:srgbClr val="073E87"/>
                </a:solidFill>
                <a:latin typeface="Arial" pitchFamily="34" charset="0"/>
                <a:cs typeface="Arial" pitchFamily="34" charset="0"/>
              </a:rPr>
              <a:t>Одназначно и четко реагировать на проявления дискриминации в отношении учеников УОП</a:t>
            </a:r>
          </a:p>
          <a:p>
            <a:pPr lvl="0">
              <a:buClr>
                <a:srgbClr val="31B6FD"/>
              </a:buClr>
            </a:pPr>
            <a:r>
              <a:rPr lang="ru-RU" dirty="0">
                <a:solidFill>
                  <a:srgbClr val="073E87"/>
                </a:solidFill>
                <a:latin typeface="Arial" pitchFamily="34" charset="0"/>
                <a:cs typeface="Arial" pitchFamily="34" charset="0"/>
              </a:rPr>
              <a:t>Всегда убеждайтесь  в том, что дети, которые имеют трудности в обучении, могут принять участие в предлагаемых вами занятиях, а также использовать все возможности обучения</a:t>
            </a:r>
          </a:p>
          <a:p>
            <a:endParaRPr lang="ru-RU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dirty="0" smtClean="0"/>
              <a:t>...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52267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95536" y="1700808"/>
            <a:ext cx="8280920" cy="54006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dirty="0" smtClean="0"/>
          </a:p>
          <a:p>
            <a:r>
              <a:rPr lang="ru-RU" dirty="0" smtClean="0"/>
              <a:t>Учитывать, что занятия проходят после уроков – дети могут быть утомлены или перевозбуждены!</a:t>
            </a:r>
          </a:p>
          <a:p>
            <a:r>
              <a:rPr lang="ru-RU" dirty="0" smtClean="0"/>
              <a:t>Обязательно начинать с минуток релаксации, затем с гимнастики, в том числе «мозговой гимнастики»</a:t>
            </a:r>
          </a:p>
          <a:p>
            <a:r>
              <a:rPr lang="ru-RU" dirty="0" smtClean="0"/>
              <a:t>Эмоциональный настрой – залог успешного занятия!</a:t>
            </a:r>
          </a:p>
          <a:p>
            <a:r>
              <a:rPr lang="ru-RU" dirty="0" smtClean="0"/>
              <a:t>Занятия не дублируют урок , а способствуют развитию познавательных функций и закреплению учебных навыков</a:t>
            </a:r>
          </a:p>
          <a:p>
            <a:r>
              <a:rPr lang="ru-RU" dirty="0" smtClean="0"/>
              <a:t>Атмосфера на занятиях приближена к домашней, действуют более гибкие правила дисциплины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(видео)</a:t>
            </a:r>
          </a:p>
          <a:p>
            <a:endParaRPr lang="ru-RU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Занятия в группе коррекции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72693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06531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/>
              <a:t>1.Ценность </a:t>
            </a:r>
            <a:r>
              <a:rPr lang="ru-RU" dirty="0" smtClean="0"/>
              <a:t>ребенка </a:t>
            </a:r>
            <a:r>
              <a:rPr lang="ru-RU" dirty="0"/>
              <a:t>не зависит от его способностей и достижений;</a:t>
            </a:r>
            <a:br>
              <a:rPr lang="ru-RU" dirty="0"/>
            </a:br>
            <a:r>
              <a:rPr lang="ru-RU" dirty="0"/>
              <a:t>2. Каждый </a:t>
            </a:r>
            <a:r>
              <a:rPr lang="ru-RU" dirty="0" smtClean="0"/>
              <a:t>ребенок </a:t>
            </a:r>
            <a:r>
              <a:rPr lang="ru-RU" dirty="0"/>
              <a:t>способен чувствовать и думать;</a:t>
            </a:r>
            <a:br>
              <a:rPr lang="ru-RU" dirty="0"/>
            </a:br>
            <a:r>
              <a:rPr lang="ru-RU" dirty="0"/>
              <a:t>3. Каждый </a:t>
            </a:r>
            <a:r>
              <a:rPr lang="ru-RU" dirty="0" smtClean="0"/>
              <a:t>ребенок </a:t>
            </a:r>
            <a:r>
              <a:rPr lang="ru-RU" dirty="0"/>
              <a:t>имеет право на общение и на то, чтобы быть услышанным;</a:t>
            </a:r>
            <a:br>
              <a:rPr lang="ru-RU" dirty="0"/>
            </a:br>
            <a:r>
              <a:rPr lang="ru-RU" dirty="0"/>
              <a:t>4. Все </a:t>
            </a:r>
            <a:r>
              <a:rPr lang="ru-RU" dirty="0" smtClean="0"/>
              <a:t> </a:t>
            </a:r>
            <a:r>
              <a:rPr lang="ru-RU" dirty="0"/>
              <a:t>нуждаются друг в друге;</a:t>
            </a:r>
            <a:br>
              <a:rPr lang="ru-RU" dirty="0"/>
            </a:br>
            <a:r>
              <a:rPr lang="ru-RU" dirty="0"/>
              <a:t>5. Подлинное образование может осуществляться только в контексте реальных взаимоотношений;</a:t>
            </a:r>
            <a:br>
              <a:rPr lang="ru-RU" dirty="0"/>
            </a:br>
            <a:r>
              <a:rPr lang="ru-RU" dirty="0"/>
              <a:t>6. Все </a:t>
            </a:r>
            <a:r>
              <a:rPr lang="ru-RU" dirty="0" smtClean="0"/>
              <a:t>дети </a:t>
            </a:r>
            <a:r>
              <a:rPr lang="ru-RU" dirty="0"/>
              <a:t>нуждаются в поддержке и дружбе ровесников;</a:t>
            </a:r>
            <a:br>
              <a:rPr lang="ru-RU" dirty="0"/>
            </a:br>
            <a:r>
              <a:rPr lang="ru-RU" dirty="0"/>
              <a:t>7. Для всех обучающихся достижение прогресса скорее может быть в том, что они могут делать, чем в том, что не могут;</a:t>
            </a:r>
            <a:br>
              <a:rPr lang="ru-RU" dirty="0"/>
            </a:br>
            <a:r>
              <a:rPr lang="ru-RU" dirty="0"/>
              <a:t>8. Разнообразие усиливает все стороны жизни человека.</a:t>
            </a:r>
            <a:endParaRPr lang="et-EE" dirty="0"/>
          </a:p>
          <a:p>
            <a:endParaRPr lang="et-EE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72" y="332656"/>
            <a:ext cx="8229600" cy="1143000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Принципы отношения к детям с особыми образовательными потребностями</a:t>
            </a:r>
            <a:endParaRPr lang="et-EE" sz="2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5715000"/>
            <a:ext cx="398145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64271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99592" y="1988840"/>
            <a:ext cx="7380808" cy="46085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Первичная диагностика:</a:t>
            </a:r>
          </a:p>
          <a:p>
            <a:r>
              <a:rPr lang="ru-RU" dirty="0" smtClean="0"/>
              <a:t>Логопедическое </a:t>
            </a:r>
            <a:r>
              <a:rPr lang="ru-RU" smtClean="0"/>
              <a:t>обследование  </a:t>
            </a:r>
          </a:p>
          <a:p>
            <a:r>
              <a:rPr lang="ru-RU" dirty="0" smtClean="0"/>
              <a:t>Психологическое обследование по методикам Керна-Иерасека, Тулуз-Пьерона</a:t>
            </a:r>
          </a:p>
          <a:p>
            <a:r>
              <a:rPr lang="ru-RU" dirty="0" smtClean="0"/>
              <a:t>Наблюдение </a:t>
            </a:r>
            <a:r>
              <a:rPr lang="ru-RU" dirty="0"/>
              <a:t>на </a:t>
            </a:r>
            <a:r>
              <a:rPr lang="ru-RU" dirty="0" smtClean="0"/>
              <a:t>уроках</a:t>
            </a:r>
          </a:p>
          <a:p>
            <a:r>
              <a:rPr lang="ru-RU" dirty="0" smtClean="0"/>
              <a:t>Анализ работ учеников</a:t>
            </a:r>
          </a:p>
          <a:p>
            <a:r>
              <a:rPr lang="ru-RU" dirty="0" smtClean="0"/>
              <a:t>Анализ карт готовности к школе</a:t>
            </a:r>
          </a:p>
          <a:p>
            <a:r>
              <a:rPr lang="ru-RU" dirty="0" smtClean="0"/>
              <a:t>Мнение родителей об уровне развития ребенка</a:t>
            </a:r>
          </a:p>
          <a:p>
            <a:pPr marL="0" indent="0">
              <a:buNone/>
            </a:pPr>
            <a:r>
              <a:rPr lang="ru-RU" dirty="0" smtClean="0"/>
              <a:t>Результат заносится в карту развития ребенка и является точкой отсчета</a:t>
            </a:r>
          </a:p>
          <a:p>
            <a:endParaRPr lang="ru-RU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Диагностика уровня развития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67115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95537" y="1700808"/>
            <a:ext cx="8496944" cy="4425355"/>
          </a:xfrm>
        </p:spPr>
        <p:txBody>
          <a:bodyPr>
            <a:normAutofit fontScale="92500" lnSpcReduction="20000"/>
          </a:bodyPr>
          <a:lstStyle/>
          <a:p>
            <a:endParaRPr lang="ru-RU" dirty="0" smtClean="0"/>
          </a:p>
          <a:p>
            <a:pPr marL="0" indent="0">
              <a:buNone/>
            </a:pPr>
            <a:r>
              <a:rPr lang="ru-RU" sz="2800" dirty="0" smtClean="0"/>
              <a:t>Начиная с 1 полугодия 1 класса:</a:t>
            </a:r>
          </a:p>
          <a:p>
            <a:r>
              <a:rPr lang="ru-RU" sz="2800" dirty="0" smtClean="0"/>
              <a:t>Формирование логопедических групп по схожим проблемам (дисграфия, дислалия)</a:t>
            </a:r>
          </a:p>
          <a:p>
            <a:r>
              <a:rPr lang="ru-RU" sz="2800" dirty="0" smtClean="0"/>
              <a:t>Индивидуальная работа с психологом в случае проблем с адаптацией</a:t>
            </a:r>
            <a:r>
              <a:rPr lang="en-US" sz="2800" dirty="0" smtClean="0"/>
              <a:t> (</a:t>
            </a:r>
            <a:r>
              <a:rPr lang="ru-RU" sz="2800" dirty="0" smtClean="0"/>
              <a:t>беседы о школе, игротерапия, арттерапия, сказкотерапия)</a:t>
            </a:r>
          </a:p>
          <a:p>
            <a:pPr marL="0" indent="0">
              <a:buNone/>
            </a:pPr>
            <a:r>
              <a:rPr lang="ru-RU" sz="2800" dirty="0" smtClean="0"/>
              <a:t>Со 2-го полугодия:</a:t>
            </a:r>
          </a:p>
          <a:p>
            <a:r>
              <a:rPr lang="ru-RU" sz="2800" dirty="0" smtClean="0"/>
              <a:t>Формирование групп дополнительной помощи (группы коррекции) по родному языку и математике</a:t>
            </a:r>
          </a:p>
          <a:p>
            <a:r>
              <a:rPr lang="ru-RU" sz="2800" dirty="0" smtClean="0"/>
              <a:t>Со 2 класса – группы поддерживающего обучения</a:t>
            </a:r>
          </a:p>
          <a:p>
            <a:endParaRPr lang="ru-RU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По результатам диагностики:</a:t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30212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Анкета для классных  руководителей </a:t>
            </a:r>
            <a:r>
              <a:rPr lang="ru-RU" dirty="0" smtClean="0"/>
              <a:t>(пример)</a:t>
            </a:r>
            <a:endParaRPr lang="ru-RU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23528" y="1844824"/>
            <a:ext cx="8640959" cy="482453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800" i="1" dirty="0" smtClean="0"/>
              <a:t>Уважаемый </a:t>
            </a:r>
            <a:r>
              <a:rPr lang="ru-RU" sz="1800" i="1" dirty="0"/>
              <a:t>классный руководитель! В целях оптимизации работы с детьми, которые имеют особые образовательные нужды, просим Вас дать нижеследующую информацию. </a:t>
            </a:r>
          </a:p>
          <a:p>
            <a:endParaRPr lang="ru-RU" sz="1800" dirty="0"/>
          </a:p>
          <a:p>
            <a:pPr marL="0" indent="0">
              <a:buNone/>
            </a:pPr>
            <a:r>
              <a:rPr lang="ru-RU" sz="1800" dirty="0" smtClean="0"/>
              <a:t>1.Есть </a:t>
            </a:r>
            <a:r>
              <a:rPr lang="ru-RU" sz="1800" dirty="0"/>
              <a:t>ли у Вас в классе ученики, которых можно назвать одаренными и талантливыми, результаты которых подтверждены участием в олимпиадах и  конкурсах  (или  оценка  которых подтверждена компетентными специалистами). (Укажите фамилию, имя, область одаренности) ...............................................................................................................................................</a:t>
            </a:r>
          </a:p>
          <a:p>
            <a:pPr marL="0" indent="0">
              <a:buNone/>
            </a:pPr>
            <a:r>
              <a:rPr lang="ru-RU" sz="1800" dirty="0" smtClean="0"/>
              <a:t>2.Есть </a:t>
            </a:r>
            <a:r>
              <a:rPr lang="ru-RU" sz="1800" dirty="0"/>
              <a:t>ли у Вас в классе ученики, интеллектуальные способности которых не позволяют (или затрудняют) усваивать учебную программу (Укажите фамилию, имя) ..........................................................................................................</a:t>
            </a:r>
          </a:p>
          <a:p>
            <a:pPr marL="0" indent="0">
              <a:buNone/>
            </a:pPr>
            <a:r>
              <a:rPr lang="ru-RU" sz="1800" dirty="0" smtClean="0"/>
              <a:t>3.Есть </a:t>
            </a:r>
            <a:r>
              <a:rPr lang="ru-RU" sz="1800" dirty="0"/>
              <a:t>ли у Вас в классе ученики, которые страдают серьезным заболеванием, и состояние которых ограничивает\ затрудняет  усвоение учебной программы…………………………………………………………………………….</a:t>
            </a:r>
          </a:p>
          <a:p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1769449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51520" y="1484784"/>
            <a:ext cx="8496944" cy="5976664"/>
          </a:xfrm>
        </p:spPr>
        <p:txBody>
          <a:bodyPr>
            <a:normAutofit fontScale="47500" lnSpcReduction="20000"/>
          </a:bodyPr>
          <a:lstStyle/>
          <a:p>
            <a:r>
              <a:rPr lang="ru-RU" sz="3400" dirty="0"/>
              <a:t>4.</a:t>
            </a:r>
            <a:r>
              <a:rPr lang="ru-RU" sz="2600" dirty="0"/>
              <a:t>	</a:t>
            </a:r>
            <a:r>
              <a:rPr lang="ru-RU" sz="3800" dirty="0"/>
              <a:t>Ученики, которые имеют  нарушения речи, из них: (укажите фамилию, имя)</a:t>
            </a:r>
          </a:p>
          <a:p>
            <a:r>
              <a:rPr lang="ru-RU" sz="3800" dirty="0"/>
              <a:t> </a:t>
            </a:r>
            <a:r>
              <a:rPr lang="ru-RU" sz="3800" dirty="0" smtClean="0"/>
              <a:t>             Занимаются </a:t>
            </a:r>
            <a:r>
              <a:rPr lang="ru-RU" sz="3800" dirty="0"/>
              <a:t>у школьного логопеда………………………………………….</a:t>
            </a:r>
          </a:p>
          <a:p>
            <a:r>
              <a:rPr lang="ru-RU" sz="3800" dirty="0"/>
              <a:t> </a:t>
            </a:r>
            <a:r>
              <a:rPr lang="ru-RU" sz="3800" dirty="0" smtClean="0"/>
              <a:t>             Занимаются </a:t>
            </a:r>
            <a:r>
              <a:rPr lang="ru-RU" sz="3800" dirty="0"/>
              <a:t>у другого логопеда</a:t>
            </a:r>
            <a:r>
              <a:rPr lang="ru-RU" sz="3800" dirty="0" smtClean="0"/>
              <a:t>……………………………………………..</a:t>
            </a:r>
            <a:endParaRPr lang="ru-RU" sz="3800" dirty="0"/>
          </a:p>
          <a:p>
            <a:r>
              <a:rPr lang="ru-RU" sz="3800" dirty="0"/>
              <a:t> </a:t>
            </a:r>
            <a:r>
              <a:rPr lang="ru-RU" sz="3800" dirty="0" smtClean="0"/>
              <a:t>             Не получают помощи…………………………</a:t>
            </a:r>
            <a:endParaRPr lang="ru-RU" sz="3800" dirty="0"/>
          </a:p>
          <a:p>
            <a:r>
              <a:rPr lang="ru-RU" sz="3800" dirty="0"/>
              <a:t>5.	Ученики,  которые имеют проблемы в поведении  и вследствие этого  мешают учиться другим и не успевают сами (укажите фамилию, имя)</a:t>
            </a:r>
          </a:p>
          <a:p>
            <a:pPr marL="0" indent="0">
              <a:buNone/>
            </a:pPr>
            <a:r>
              <a:rPr lang="ru-RU" sz="3800" dirty="0" smtClean="0"/>
              <a:t>       ..................................................................................................................................</a:t>
            </a:r>
            <a:endParaRPr lang="ru-RU" sz="3800" dirty="0"/>
          </a:p>
          <a:p>
            <a:r>
              <a:rPr lang="ru-RU" sz="3800" dirty="0"/>
              <a:t>6.	Ученики, живущие в социально неблагополучных семьях..............................................................................................................................</a:t>
            </a:r>
          </a:p>
          <a:p>
            <a:r>
              <a:rPr lang="ru-RU" sz="3800" dirty="0"/>
              <a:t>7.	Ученики-сироты ............................................................................................................</a:t>
            </a:r>
          </a:p>
          <a:p>
            <a:r>
              <a:rPr lang="ru-RU" sz="3800" dirty="0"/>
              <a:t>8.	Ученики, имеющие проблемы с общением в классе....................................................</a:t>
            </a:r>
          </a:p>
          <a:p>
            <a:r>
              <a:rPr lang="ru-RU" sz="3800" dirty="0"/>
              <a:t>9.	Есть ли в классе дети с крайними социальными ролями (отверженные, изгои, негативные лидеры)?.........................................................................................................</a:t>
            </a:r>
          </a:p>
          <a:p>
            <a:r>
              <a:rPr lang="ru-RU" sz="3800" dirty="0"/>
              <a:t>10.	Кто еще из детей,  на Ваш взгляд, нуждается в дополнительной помощи специалистов (логопед, психолог, социальный педагог, дефектолог,) или в изменении среды обучения (уч.нагрузка,  средства обучения</a:t>
            </a:r>
            <a:r>
              <a:rPr lang="ru-RU" sz="3800" dirty="0" smtClean="0"/>
              <a:t>)</a:t>
            </a:r>
            <a:endParaRPr lang="ru-RU" sz="3800" dirty="0"/>
          </a:p>
          <a:p>
            <a:pPr marL="0" indent="0">
              <a:buNone/>
            </a:pPr>
            <a:endParaRPr lang="ru-RU" sz="3800" dirty="0"/>
          </a:p>
          <a:p>
            <a:endParaRPr lang="ru-RU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Продолжение анкеты...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27031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9552" y="1844824"/>
            <a:ext cx="8064896" cy="4752528"/>
          </a:xfrm>
        </p:spPr>
        <p:txBody>
          <a:bodyPr>
            <a:normAutofit/>
          </a:bodyPr>
          <a:lstStyle/>
          <a:p>
            <a:r>
              <a:rPr lang="ru-RU" dirty="0" smtClean="0"/>
              <a:t>Самооценивание ученика</a:t>
            </a:r>
          </a:p>
          <a:p>
            <a:r>
              <a:rPr lang="ru-RU" dirty="0" smtClean="0"/>
              <a:t>Мнение родителя</a:t>
            </a:r>
          </a:p>
          <a:p>
            <a:r>
              <a:rPr lang="ru-RU" dirty="0" smtClean="0"/>
              <a:t>Мнение учителя </a:t>
            </a:r>
          </a:p>
          <a:p>
            <a:r>
              <a:rPr lang="ru-RU" dirty="0" smtClean="0"/>
              <a:t>Мнение специалистов</a:t>
            </a:r>
          </a:p>
          <a:p>
            <a:r>
              <a:rPr lang="ru-RU" dirty="0" smtClean="0"/>
              <a:t>Промежуточные результаты оценивания</a:t>
            </a:r>
          </a:p>
          <a:p>
            <a:r>
              <a:rPr lang="ru-RU" dirty="0" smtClean="0"/>
              <a:t>Итоговые результаты оценивания</a:t>
            </a:r>
          </a:p>
          <a:p>
            <a:endParaRPr lang="ru-RU" dirty="0"/>
          </a:p>
          <a:p>
            <a:pPr marL="0" indent="0">
              <a:buNone/>
            </a:pPr>
            <a:r>
              <a:rPr lang="ru-RU" dirty="0" smtClean="0"/>
              <a:t>Промежуточные и итоговые результаты, отражающие динамику развития  фиксируются в карте развития ученика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Отслеживание результата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79276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11560" y="1988840"/>
            <a:ext cx="7776863" cy="486916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dirty="0" smtClean="0"/>
              <a:t>Учет   различных физических </a:t>
            </a:r>
            <a:r>
              <a:rPr lang="ru-RU" dirty="0"/>
              <a:t>и </a:t>
            </a:r>
            <a:r>
              <a:rPr lang="ru-RU" dirty="0" smtClean="0"/>
              <a:t>психических качеств </a:t>
            </a:r>
            <a:r>
              <a:rPr lang="ru-RU" dirty="0"/>
              <a:t>и </a:t>
            </a:r>
            <a:r>
              <a:rPr lang="ru-RU" dirty="0" smtClean="0"/>
              <a:t>состояний личности:</a:t>
            </a:r>
          </a:p>
          <a:p>
            <a:r>
              <a:rPr lang="ru-RU" dirty="0" smtClean="0"/>
              <a:t>особенности </a:t>
            </a:r>
            <a:r>
              <a:rPr lang="ru-RU" dirty="0"/>
              <a:t>всех познавательных процессов и памяти, </a:t>
            </a:r>
            <a:endParaRPr lang="ru-RU" dirty="0" smtClean="0"/>
          </a:p>
          <a:p>
            <a:r>
              <a:rPr lang="ru-RU" dirty="0" smtClean="0"/>
              <a:t>свойства </a:t>
            </a:r>
            <a:r>
              <a:rPr lang="ru-RU" dirty="0"/>
              <a:t>нервной системы, </a:t>
            </a:r>
            <a:endParaRPr lang="ru-RU" dirty="0" smtClean="0"/>
          </a:p>
          <a:p>
            <a:r>
              <a:rPr lang="ru-RU" dirty="0" smtClean="0"/>
              <a:t>темперамент,</a:t>
            </a:r>
          </a:p>
          <a:p>
            <a:r>
              <a:rPr lang="ru-RU" dirty="0" smtClean="0"/>
              <a:t>черты </a:t>
            </a:r>
            <a:r>
              <a:rPr lang="ru-RU" dirty="0"/>
              <a:t>характера и воли, </a:t>
            </a:r>
            <a:endParaRPr lang="ru-RU" dirty="0" smtClean="0"/>
          </a:p>
          <a:p>
            <a:r>
              <a:rPr lang="ru-RU" dirty="0" smtClean="0"/>
              <a:t>мотивация</a:t>
            </a:r>
            <a:r>
              <a:rPr lang="ru-RU" dirty="0"/>
              <a:t>, </a:t>
            </a:r>
            <a:endParaRPr lang="ru-RU" dirty="0" smtClean="0"/>
          </a:p>
          <a:p>
            <a:r>
              <a:rPr lang="ru-RU" dirty="0" smtClean="0"/>
              <a:t>способности</a:t>
            </a:r>
            <a:r>
              <a:rPr lang="ru-RU" dirty="0"/>
              <a:t>, </a:t>
            </a:r>
            <a:endParaRPr lang="ru-RU" dirty="0" smtClean="0"/>
          </a:p>
          <a:p>
            <a:r>
              <a:rPr lang="ru-RU" dirty="0" smtClean="0"/>
              <a:t>одаренность,</a:t>
            </a:r>
          </a:p>
          <a:p>
            <a:r>
              <a:rPr lang="ru-RU" dirty="0"/>
              <a:t>с</a:t>
            </a:r>
            <a:r>
              <a:rPr lang="ru-RU" dirty="0" smtClean="0"/>
              <a:t>оциальную среду 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Индивидуальный подход. Что учитывать?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60617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Тест на определение ведущего полушария</a:t>
            </a:r>
            <a:endParaRPr lang="ru-RU" dirty="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7868" y="1923504"/>
            <a:ext cx="2978688" cy="21208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2992" y="4160489"/>
            <a:ext cx="2870900" cy="20440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923504"/>
            <a:ext cx="3070451" cy="21861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4168090"/>
            <a:ext cx="3070451" cy="19647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85005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764704"/>
            <a:ext cx="9143999" cy="6093296"/>
          </a:xfrm>
        </p:spPr>
        <p:txBody>
          <a:bodyPr>
            <a:noAutofit/>
          </a:bodyPr>
          <a:lstStyle/>
          <a:p>
            <a:pPr marL="301943" lvl="1" indent="0">
              <a:buNone/>
            </a:pPr>
            <a:r>
              <a:rPr lang="ru-RU" sz="1200" b="1" dirty="0" smtClean="0">
                <a:solidFill>
                  <a:srgbClr val="000000"/>
                </a:solidFill>
                <a:latin typeface="Arial"/>
                <a:ea typeface="Times New Roman"/>
              </a:rPr>
              <a:t> ПППП</a:t>
            </a:r>
            <a:r>
              <a:rPr lang="ru-RU" sz="1200" dirty="0">
                <a:solidFill>
                  <a:srgbClr val="000000"/>
                </a:solidFill>
                <a:latin typeface="Arial"/>
                <a:ea typeface="Times New Roman"/>
              </a:rPr>
              <a:t/>
            </a:r>
            <a:br>
              <a:rPr lang="ru-RU" sz="1200" dirty="0">
                <a:solidFill>
                  <a:srgbClr val="000000"/>
                </a:solidFill>
                <a:latin typeface="Arial"/>
                <a:ea typeface="Times New Roman"/>
              </a:rPr>
            </a:br>
            <a:r>
              <a:rPr lang="ru-RU" sz="1200" dirty="0">
                <a:solidFill>
                  <a:srgbClr val="000000"/>
                </a:solidFill>
                <a:latin typeface="Arial"/>
                <a:ea typeface="Times New Roman"/>
              </a:rPr>
              <a:t>1. Ориентация на общепринятое мнение, консервативный тип характера, наиболее стабильное (правильное) поведение.</a:t>
            </a:r>
            <a:br>
              <a:rPr lang="ru-RU" sz="1200" dirty="0">
                <a:solidFill>
                  <a:srgbClr val="000000"/>
                </a:solidFill>
                <a:latin typeface="Arial"/>
                <a:ea typeface="Times New Roman"/>
              </a:rPr>
            </a:br>
            <a:r>
              <a:rPr lang="ru-RU" sz="1200" dirty="0">
                <a:solidFill>
                  <a:srgbClr val="000000"/>
                </a:solidFill>
                <a:latin typeface="Arial"/>
                <a:ea typeface="Times New Roman"/>
              </a:rPr>
              <a:t/>
            </a:r>
            <a:br>
              <a:rPr lang="ru-RU" sz="1200" dirty="0">
                <a:solidFill>
                  <a:srgbClr val="000000"/>
                </a:solidFill>
                <a:latin typeface="Arial"/>
                <a:ea typeface="Times New Roman"/>
              </a:rPr>
            </a:br>
            <a:r>
              <a:rPr lang="ru-RU" sz="1200" b="1" dirty="0">
                <a:solidFill>
                  <a:srgbClr val="000000"/>
                </a:solidFill>
                <a:latin typeface="Arial"/>
                <a:ea typeface="Times New Roman"/>
              </a:rPr>
              <a:t>ПППЛ</a:t>
            </a:r>
            <a:r>
              <a:rPr lang="ru-RU" sz="1200" dirty="0">
                <a:solidFill>
                  <a:srgbClr val="000000"/>
                </a:solidFill>
                <a:latin typeface="Arial"/>
                <a:ea typeface="Times New Roman"/>
              </a:rPr>
              <a:t/>
            </a:r>
            <a:br>
              <a:rPr lang="ru-RU" sz="1200" dirty="0">
                <a:solidFill>
                  <a:srgbClr val="000000"/>
                </a:solidFill>
                <a:latin typeface="Arial"/>
                <a:ea typeface="Times New Roman"/>
              </a:rPr>
            </a:br>
            <a:r>
              <a:rPr lang="ru-RU" sz="1200" dirty="0">
                <a:solidFill>
                  <a:srgbClr val="000000"/>
                </a:solidFill>
                <a:latin typeface="Arial"/>
                <a:ea typeface="Times New Roman"/>
              </a:rPr>
              <a:t>2. Консерватизм, спокойный темперамент. Осторожность в принятии решений.</a:t>
            </a:r>
            <a:br>
              <a:rPr lang="ru-RU" sz="1200" dirty="0">
                <a:solidFill>
                  <a:srgbClr val="000000"/>
                </a:solidFill>
                <a:latin typeface="Arial"/>
                <a:ea typeface="Times New Roman"/>
              </a:rPr>
            </a:br>
            <a:r>
              <a:rPr lang="ru-RU" sz="1200" dirty="0">
                <a:solidFill>
                  <a:srgbClr val="000000"/>
                </a:solidFill>
                <a:latin typeface="Arial"/>
                <a:ea typeface="Times New Roman"/>
              </a:rPr>
              <a:t/>
            </a:r>
            <a:br>
              <a:rPr lang="ru-RU" sz="1200" dirty="0">
                <a:solidFill>
                  <a:srgbClr val="000000"/>
                </a:solidFill>
                <a:latin typeface="Arial"/>
                <a:ea typeface="Times New Roman"/>
              </a:rPr>
            </a:br>
            <a:r>
              <a:rPr lang="ru-RU" sz="1200" b="1" dirty="0">
                <a:solidFill>
                  <a:srgbClr val="000000"/>
                </a:solidFill>
                <a:latin typeface="Arial"/>
                <a:ea typeface="Times New Roman"/>
              </a:rPr>
              <a:t>ППЛП</a:t>
            </a:r>
            <a:r>
              <a:rPr lang="ru-RU" sz="1200" dirty="0">
                <a:solidFill>
                  <a:srgbClr val="000000"/>
                </a:solidFill>
                <a:latin typeface="Arial"/>
                <a:ea typeface="Times New Roman"/>
              </a:rPr>
              <a:t/>
            </a:r>
            <a:br>
              <a:rPr lang="ru-RU" sz="1200" dirty="0">
                <a:solidFill>
                  <a:srgbClr val="000000"/>
                </a:solidFill>
                <a:latin typeface="Arial"/>
                <a:ea typeface="Times New Roman"/>
              </a:rPr>
            </a:br>
            <a:r>
              <a:rPr lang="ru-RU" sz="1200" dirty="0">
                <a:solidFill>
                  <a:srgbClr val="000000"/>
                </a:solidFill>
                <a:latin typeface="Arial"/>
                <a:ea typeface="Times New Roman"/>
              </a:rPr>
              <a:t>3. Способность к установлению межличностных контактов, решительность, чувство юмора, активность, энергичность, темпераментность. Для человека данного типа в людях важны юмор и решительность, так как этот сильный характер не воспринимает слабые типы.</a:t>
            </a:r>
            <a:br>
              <a:rPr lang="ru-RU" sz="1200" dirty="0">
                <a:solidFill>
                  <a:srgbClr val="000000"/>
                </a:solidFill>
                <a:latin typeface="Arial"/>
                <a:ea typeface="Times New Roman"/>
              </a:rPr>
            </a:br>
            <a:r>
              <a:rPr lang="ru-RU" sz="1200" dirty="0">
                <a:solidFill>
                  <a:srgbClr val="000000"/>
                </a:solidFill>
                <a:latin typeface="Arial"/>
                <a:ea typeface="Times New Roman"/>
              </a:rPr>
              <a:t/>
            </a:r>
            <a:br>
              <a:rPr lang="ru-RU" sz="1200" dirty="0">
                <a:solidFill>
                  <a:srgbClr val="000000"/>
                </a:solidFill>
                <a:latin typeface="Arial"/>
                <a:ea typeface="Times New Roman"/>
              </a:rPr>
            </a:br>
            <a:r>
              <a:rPr lang="ru-RU" sz="1200" b="1" dirty="0">
                <a:solidFill>
                  <a:srgbClr val="000000"/>
                </a:solidFill>
                <a:latin typeface="Arial"/>
                <a:ea typeface="Times New Roman"/>
              </a:rPr>
              <a:t>ППЛЛ</a:t>
            </a:r>
            <a:r>
              <a:rPr lang="ru-RU" sz="1200" dirty="0">
                <a:solidFill>
                  <a:srgbClr val="000000"/>
                </a:solidFill>
                <a:latin typeface="Arial"/>
                <a:ea typeface="Times New Roman"/>
              </a:rPr>
              <a:t/>
            </a:r>
            <a:br>
              <a:rPr lang="ru-RU" sz="1200" dirty="0">
                <a:solidFill>
                  <a:srgbClr val="000000"/>
                </a:solidFill>
                <a:latin typeface="Arial"/>
                <a:ea typeface="Times New Roman"/>
              </a:rPr>
            </a:br>
            <a:r>
              <a:rPr lang="ru-RU" sz="1200" dirty="0">
                <a:solidFill>
                  <a:srgbClr val="000000"/>
                </a:solidFill>
                <a:latin typeface="Arial"/>
                <a:ea typeface="Times New Roman"/>
              </a:rPr>
              <a:t>4. Редкий и самостоятельный тип характера. Умение общатсья с людьми, чувство юмора, мягкость. Некоторое противоречие между нерешительностью и твердостью характера. Высокая контактность, но медленное привыкание к новой ситуации.</a:t>
            </a:r>
            <a:br>
              <a:rPr lang="ru-RU" sz="1200" dirty="0">
                <a:solidFill>
                  <a:srgbClr val="000000"/>
                </a:solidFill>
                <a:latin typeface="Arial"/>
                <a:ea typeface="Times New Roman"/>
              </a:rPr>
            </a:br>
            <a:r>
              <a:rPr lang="ru-RU" sz="1200" dirty="0">
                <a:solidFill>
                  <a:srgbClr val="000000"/>
                </a:solidFill>
                <a:latin typeface="Arial"/>
                <a:ea typeface="Times New Roman"/>
              </a:rPr>
              <a:t/>
            </a:r>
            <a:br>
              <a:rPr lang="ru-RU" sz="1200" dirty="0">
                <a:solidFill>
                  <a:srgbClr val="000000"/>
                </a:solidFill>
                <a:latin typeface="Arial"/>
                <a:ea typeface="Times New Roman"/>
              </a:rPr>
            </a:br>
            <a:r>
              <a:rPr lang="ru-RU" sz="1200" b="1" dirty="0">
                <a:solidFill>
                  <a:srgbClr val="000000"/>
                </a:solidFill>
                <a:latin typeface="Arial"/>
                <a:ea typeface="Times New Roman"/>
              </a:rPr>
              <a:t>ПЛПП</a:t>
            </a:r>
            <a:r>
              <a:rPr lang="ru-RU" sz="1200" dirty="0">
                <a:solidFill>
                  <a:srgbClr val="000000"/>
                </a:solidFill>
                <a:latin typeface="Arial"/>
                <a:ea typeface="Times New Roman"/>
              </a:rPr>
              <a:t/>
            </a:r>
            <a:br>
              <a:rPr lang="ru-RU" sz="1200" dirty="0">
                <a:solidFill>
                  <a:srgbClr val="000000"/>
                </a:solidFill>
                <a:latin typeface="Arial"/>
                <a:ea typeface="Times New Roman"/>
              </a:rPr>
            </a:br>
            <a:r>
              <a:rPr lang="ru-RU" sz="1200" dirty="0">
                <a:solidFill>
                  <a:srgbClr val="000000"/>
                </a:solidFill>
                <a:latin typeface="Arial"/>
                <a:ea typeface="Times New Roman"/>
              </a:rPr>
              <a:t>5. Деловой тип характера, сочетающий аналитический склад и мягкость. Общепринятый тип Lделового¦ человека. Медленное привыкание к незнакомой обстановке, осторожность. Такие люди никогда не идут на конфликт в лоб, у них преобладает расчет, терпимость, обычно не проявляют прилюдно ярких эмоций.</a:t>
            </a:r>
            <a:br>
              <a:rPr lang="ru-RU" sz="1200" dirty="0">
                <a:solidFill>
                  <a:srgbClr val="000000"/>
                </a:solidFill>
                <a:latin typeface="Arial"/>
                <a:ea typeface="Times New Roman"/>
              </a:rPr>
            </a:br>
            <a:r>
              <a:rPr lang="ru-RU" sz="1200" dirty="0">
                <a:solidFill>
                  <a:srgbClr val="000000"/>
                </a:solidFill>
                <a:latin typeface="Arial"/>
                <a:ea typeface="Times New Roman"/>
              </a:rPr>
              <a:t/>
            </a:r>
            <a:br>
              <a:rPr lang="ru-RU" sz="1200" dirty="0">
                <a:solidFill>
                  <a:srgbClr val="000000"/>
                </a:solidFill>
                <a:latin typeface="Arial"/>
                <a:ea typeface="Times New Roman"/>
              </a:rPr>
            </a:br>
            <a:r>
              <a:rPr lang="ru-RU" sz="1200" b="1" dirty="0">
                <a:solidFill>
                  <a:srgbClr val="000000"/>
                </a:solidFill>
                <a:latin typeface="Arial"/>
                <a:ea typeface="Times New Roman"/>
              </a:rPr>
              <a:t>ПЛПЛ</a:t>
            </a:r>
            <a:r>
              <a:rPr lang="ru-RU" sz="1200" dirty="0">
                <a:solidFill>
                  <a:srgbClr val="000000"/>
                </a:solidFill>
                <a:latin typeface="Arial"/>
                <a:ea typeface="Times New Roman"/>
              </a:rPr>
              <a:t/>
            </a:r>
            <a:br>
              <a:rPr lang="ru-RU" sz="1200" dirty="0">
                <a:solidFill>
                  <a:srgbClr val="000000"/>
                </a:solidFill>
                <a:latin typeface="Arial"/>
                <a:ea typeface="Times New Roman"/>
              </a:rPr>
            </a:br>
            <a:r>
              <a:rPr lang="ru-RU" sz="1200" dirty="0">
                <a:solidFill>
                  <a:srgbClr val="000000"/>
                </a:solidFill>
                <a:latin typeface="Arial"/>
                <a:ea typeface="Times New Roman"/>
              </a:rPr>
              <a:t>6. Склонность доверять мнению авторитетов. Избегание конфликтов. Мягкость в общении с людьми. Умение создать хорошую атмосферу в коллективе.</a:t>
            </a:r>
            <a:br>
              <a:rPr lang="ru-RU" sz="1200" dirty="0">
                <a:solidFill>
                  <a:srgbClr val="000000"/>
                </a:solidFill>
                <a:latin typeface="Arial"/>
                <a:ea typeface="Times New Roman"/>
              </a:rPr>
            </a:br>
            <a:r>
              <a:rPr lang="ru-RU" sz="1200" dirty="0">
                <a:solidFill>
                  <a:srgbClr val="000000"/>
                </a:solidFill>
                <a:latin typeface="Arial"/>
                <a:ea typeface="Times New Roman"/>
              </a:rPr>
              <a:t/>
            </a:r>
            <a:br>
              <a:rPr lang="ru-RU" sz="1200" dirty="0">
                <a:solidFill>
                  <a:srgbClr val="000000"/>
                </a:solidFill>
                <a:latin typeface="Arial"/>
                <a:ea typeface="Times New Roman"/>
              </a:rPr>
            </a:br>
            <a:r>
              <a:rPr lang="ru-RU" sz="1200" b="1" dirty="0">
                <a:solidFill>
                  <a:srgbClr val="000000"/>
                </a:solidFill>
                <a:latin typeface="Arial"/>
                <a:ea typeface="Times New Roman"/>
              </a:rPr>
              <a:t>ПЛЛП</a:t>
            </a:r>
            <a:r>
              <a:rPr lang="ru-RU" sz="1200" dirty="0">
                <a:solidFill>
                  <a:srgbClr val="000000"/>
                </a:solidFill>
                <a:latin typeface="Arial"/>
                <a:ea typeface="Times New Roman"/>
              </a:rPr>
              <a:t/>
            </a:r>
            <a:br>
              <a:rPr lang="ru-RU" sz="1200" dirty="0">
                <a:solidFill>
                  <a:srgbClr val="000000"/>
                </a:solidFill>
                <a:latin typeface="Arial"/>
                <a:ea typeface="Times New Roman"/>
              </a:rPr>
            </a:br>
            <a:r>
              <a:rPr lang="ru-RU" sz="1200" dirty="0">
                <a:solidFill>
                  <a:srgbClr val="000000"/>
                </a:solidFill>
                <a:latin typeface="Arial"/>
                <a:ea typeface="Times New Roman"/>
              </a:rPr>
              <a:t>7. Склонность к новым впечатлениям и способность не создавать конфликты. Простота и редкая смелость в общении, способность переключаться на новый тип поведения.</a:t>
            </a:r>
            <a:br>
              <a:rPr lang="ru-RU" sz="1200" dirty="0">
                <a:solidFill>
                  <a:srgbClr val="000000"/>
                </a:solidFill>
                <a:latin typeface="Arial"/>
                <a:ea typeface="Times New Roman"/>
              </a:rPr>
            </a:br>
            <a:r>
              <a:rPr lang="ru-RU" sz="1200" dirty="0">
                <a:solidFill>
                  <a:srgbClr val="000000"/>
                </a:solidFill>
                <a:latin typeface="Arial"/>
                <a:ea typeface="Times New Roman"/>
              </a:rPr>
              <a:t/>
            </a:r>
            <a:br>
              <a:rPr lang="ru-RU" sz="1200" dirty="0">
                <a:solidFill>
                  <a:srgbClr val="000000"/>
                </a:solidFill>
                <a:latin typeface="Arial"/>
                <a:ea typeface="Times New Roman"/>
              </a:rPr>
            </a:br>
            <a:r>
              <a:rPr lang="ru-RU" sz="1200" b="1" dirty="0">
                <a:solidFill>
                  <a:srgbClr val="000000"/>
                </a:solidFill>
                <a:latin typeface="Arial"/>
                <a:ea typeface="Times New Roman"/>
              </a:rPr>
              <a:t>ПЛЛЛ</a:t>
            </a:r>
            <a:r>
              <a:rPr lang="ru-RU" sz="1200" dirty="0">
                <a:solidFill>
                  <a:srgbClr val="000000"/>
                </a:solidFill>
                <a:latin typeface="Arial"/>
                <a:ea typeface="Times New Roman"/>
              </a:rPr>
              <a:t/>
            </a:r>
            <a:br>
              <a:rPr lang="ru-RU" sz="1200" dirty="0">
                <a:solidFill>
                  <a:srgbClr val="000000"/>
                </a:solidFill>
                <a:latin typeface="Arial"/>
                <a:ea typeface="Times New Roman"/>
              </a:rPr>
            </a:br>
            <a:r>
              <a:rPr lang="ru-RU" sz="1200" dirty="0">
                <a:solidFill>
                  <a:srgbClr val="000000"/>
                </a:solidFill>
                <a:latin typeface="Arial"/>
                <a:ea typeface="Times New Roman"/>
              </a:rPr>
              <a:t>8. Непостоянный и независимый характер, основная черта - аналитичность. Встречается редко.</a:t>
            </a:r>
            <a:br>
              <a:rPr lang="ru-RU" sz="1200" dirty="0">
                <a:solidFill>
                  <a:srgbClr val="000000"/>
                </a:solidFill>
                <a:latin typeface="Arial"/>
                <a:ea typeface="Times New Roman"/>
              </a:rPr>
            </a:br>
            <a:endParaRPr lang="ru-RU" sz="1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648072"/>
          </a:xfrm>
        </p:spPr>
        <p:txBody>
          <a:bodyPr>
            <a:noAutofit/>
          </a:bodyPr>
          <a:lstStyle/>
          <a:p>
            <a:pPr algn="l">
              <a:spcAft>
                <a:spcPts val="0"/>
              </a:spcAft>
            </a:pPr>
            <a:r>
              <a:rPr lang="ru-RU" sz="2000" dirty="0" smtClean="0"/>
              <a:t>Интерпетация 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475689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1608</TotalTime>
  <Words>878</Words>
  <Application>Microsoft Office PowerPoint</Application>
  <PresentationFormat>On-screen Show (4:3)</PresentationFormat>
  <Paragraphs>120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Waveform</vt:lpstr>
      <vt:lpstr> </vt:lpstr>
      <vt:lpstr>Диагностика уровня развития</vt:lpstr>
      <vt:lpstr>По результатам диагностики: </vt:lpstr>
      <vt:lpstr>Анкета для классных  руководителей (пример)</vt:lpstr>
      <vt:lpstr>Продолжение анкеты...</vt:lpstr>
      <vt:lpstr>Отслеживание результата</vt:lpstr>
      <vt:lpstr>Индивидуальный подход. Что учитывать?</vt:lpstr>
      <vt:lpstr>Тест на определение ведущего полушария</vt:lpstr>
      <vt:lpstr>Интерпетация </vt:lpstr>
      <vt:lpstr>...</vt:lpstr>
      <vt:lpstr>В какую сторону крутится танцовщица?</vt:lpstr>
      <vt:lpstr>Интерпретация «крутящаяся танцовщица» </vt:lpstr>
      <vt:lpstr> Рекомендации педагогам при составлении и реализации  индивидуальных программ</vt:lpstr>
      <vt:lpstr>...рекомендации</vt:lpstr>
      <vt:lpstr> кроме того, рекомендуется:</vt:lpstr>
      <vt:lpstr>Работа в классе, в которых учатся дети с особыми образовательными потребностями </vt:lpstr>
      <vt:lpstr>...</vt:lpstr>
      <vt:lpstr>Занятия в группе коррекции</vt:lpstr>
      <vt:lpstr>Принципы отношения к детям с особыми образовательными потребностями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ghjgjkhgj</dc:title>
  <dc:creator>User</dc:creator>
  <cp:lastModifiedBy>user</cp:lastModifiedBy>
  <cp:revision>96</cp:revision>
  <dcterms:created xsi:type="dcterms:W3CDTF">2011-10-31T17:48:14Z</dcterms:created>
  <dcterms:modified xsi:type="dcterms:W3CDTF">2013-11-08T07:57:14Z</dcterms:modified>
</cp:coreProperties>
</file>